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27"/>
  </p:notesMasterIdLst>
  <p:sldIdLst>
    <p:sldId id="256" r:id="rId2"/>
    <p:sldId id="593" r:id="rId3"/>
    <p:sldId id="519" r:id="rId4"/>
    <p:sldId id="520" r:id="rId5"/>
    <p:sldId id="518" r:id="rId6"/>
    <p:sldId id="587" r:id="rId7"/>
    <p:sldId id="588" r:id="rId8"/>
    <p:sldId id="590" r:id="rId9"/>
    <p:sldId id="589" r:id="rId10"/>
    <p:sldId id="594" r:id="rId11"/>
    <p:sldId id="595" r:id="rId12"/>
    <p:sldId id="524" r:id="rId13"/>
    <p:sldId id="521" r:id="rId14"/>
    <p:sldId id="596" r:id="rId15"/>
    <p:sldId id="526" r:id="rId16"/>
    <p:sldId id="528" r:id="rId17"/>
    <p:sldId id="522" r:id="rId18"/>
    <p:sldId id="525" r:id="rId19"/>
    <p:sldId id="597" r:id="rId20"/>
    <p:sldId id="527" r:id="rId21"/>
    <p:sldId id="533" r:id="rId22"/>
    <p:sldId id="534" r:id="rId23"/>
    <p:sldId id="535" r:id="rId24"/>
    <p:sldId id="599" r:id="rId25"/>
    <p:sldId id="598" r:id="rId26"/>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12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DCE7F3"/>
    <a:srgbClr val="00FF00"/>
    <a:srgbClr val="0070C0"/>
    <a:srgbClr val="FFFFFF"/>
    <a:srgbClr val="4977B0"/>
    <a:srgbClr val="B9819E"/>
    <a:srgbClr val="D0D8E9"/>
    <a:srgbClr val="CDC08D"/>
    <a:srgbClr val="F0E0A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10" autoAdjust="0"/>
    <p:restoredTop sz="89437" autoAdjust="0"/>
  </p:normalViewPr>
  <p:slideViewPr>
    <p:cSldViewPr>
      <p:cViewPr varScale="1">
        <p:scale>
          <a:sx n="132" d="100"/>
          <a:sy n="132" d="100"/>
        </p:scale>
        <p:origin x="1304" y="160"/>
      </p:cViewPr>
      <p:guideLst>
        <p:guide orient="horz" pos="1800"/>
        <p:guide pos="1296"/>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093253-51AE-4C40-AB6B-AA3A7DF4D210}" type="datetimeFigureOut">
              <a:rPr lang="en-US" smtClean="0"/>
              <a:pPr/>
              <a:t>4/2/24</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9729AB-B77D-48AE-AA10-D1BD2B4D03EA}" type="slidenum">
              <a:rPr lang="en-US" smtClean="0"/>
              <a:pPr/>
              <a:t>‹#›</a:t>
            </a:fld>
            <a:endParaRPr lang="en-US"/>
          </a:p>
        </p:txBody>
      </p:sp>
    </p:spTree>
    <p:extLst>
      <p:ext uri="{BB962C8B-B14F-4D97-AF65-F5344CB8AC3E}">
        <p14:creationId xmlns:p14="http://schemas.microsoft.com/office/powerpoint/2010/main" val="2560305392"/>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9729AB-B77D-48AE-AA10-D1BD2B4D03E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remember, </a:t>
            </a:r>
            <a:r>
              <a:rPr lang="en-US" dirty="0" err="1"/>
              <a:t>MUXes</a:t>
            </a:r>
            <a:r>
              <a:rPr lang="en-US" dirty="0"/>
              <a:t> are universal</a:t>
            </a:r>
            <a:r>
              <a:rPr lang="mr-IN" dirty="0"/>
              <a:t>…</a:t>
            </a:r>
            <a:r>
              <a:rPr lang="en-US" dirty="0"/>
              <a:t> you could make your whole</a:t>
            </a:r>
            <a:r>
              <a:rPr lang="en-US" baseline="0" dirty="0"/>
              <a:t> CPU out of </a:t>
            </a:r>
            <a:r>
              <a:rPr lang="en-US" baseline="0" dirty="0" err="1"/>
              <a:t>em</a:t>
            </a:r>
            <a:r>
              <a:rPr lang="en-US" baseline="0" dirty="0"/>
              <a:t>. (please do not.)</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21</a:t>
            </a:fld>
            <a:endParaRPr lang="en-US"/>
          </a:p>
        </p:txBody>
      </p:sp>
    </p:spTree>
    <p:extLst>
      <p:ext uri="{BB962C8B-B14F-4D97-AF65-F5344CB8AC3E}">
        <p14:creationId xmlns:p14="http://schemas.microsoft.com/office/powerpoint/2010/main" val="423107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baseline="0" dirty="0"/>
              <a:t> putting the 1 as the first input is like saying "else, the output is 0".</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22</a:t>
            </a:fld>
            <a:endParaRPr lang="en-US"/>
          </a:p>
        </p:txBody>
      </p:sp>
    </p:spTree>
    <p:extLst>
      <p:ext uri="{BB962C8B-B14F-4D97-AF65-F5344CB8AC3E}">
        <p14:creationId xmlns:p14="http://schemas.microsoft.com/office/powerpoint/2010/main" val="556803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the numbers of the ALU operations are decided by the MUX</a:t>
            </a:r>
            <a:r>
              <a:rPr lang="en-US" baseline="0" dirty="0"/>
              <a:t> in the ALU.</a:t>
            </a:r>
          </a:p>
          <a:p>
            <a:pPr marL="171450" indent="-171450">
              <a:buFontTx/>
              <a:buChar char="-"/>
            </a:pPr>
            <a:r>
              <a:rPr lang="en-US" baseline="0" dirty="0"/>
              <a:t>you could read this as saying "if the instruction is sub or </a:t>
            </a:r>
            <a:r>
              <a:rPr lang="en-US" baseline="0" dirty="0" err="1"/>
              <a:t>subi</a:t>
            </a:r>
            <a:r>
              <a:rPr lang="en-US" baseline="0" dirty="0"/>
              <a:t>, </a:t>
            </a:r>
            <a:r>
              <a:rPr lang="en-US" baseline="0" dirty="0" err="1"/>
              <a:t>aluop</a:t>
            </a:r>
            <a:r>
              <a:rPr lang="en-US" baseline="0" dirty="0"/>
              <a:t> = 3. else if it's add or </a:t>
            </a:r>
            <a:r>
              <a:rPr lang="en-US" baseline="0" dirty="0" err="1"/>
              <a:t>addi</a:t>
            </a:r>
            <a:r>
              <a:rPr lang="en-US" baseline="0" dirty="0"/>
              <a:t>, </a:t>
            </a:r>
            <a:r>
              <a:rPr lang="en-US" baseline="0" dirty="0" err="1"/>
              <a:t>aluop</a:t>
            </a:r>
            <a:r>
              <a:rPr lang="en-US" baseline="0" dirty="0"/>
              <a:t> = 2. else if it's or, </a:t>
            </a:r>
            <a:r>
              <a:rPr lang="en-US" baseline="0" dirty="0" err="1"/>
              <a:t>aluop</a:t>
            </a:r>
            <a:r>
              <a:rPr lang="en-US" baseline="0" dirty="0"/>
              <a:t> = 1. else, </a:t>
            </a:r>
            <a:r>
              <a:rPr lang="en-US" baseline="0" dirty="0" err="1"/>
              <a:t>aluop</a:t>
            </a:r>
            <a:r>
              <a:rPr lang="en-US" baseline="0" dirty="0"/>
              <a:t> = 0."</a:t>
            </a:r>
          </a:p>
        </p:txBody>
      </p:sp>
      <p:sp>
        <p:nvSpPr>
          <p:cNvPr id="4" name="Slide Number Placeholder 3"/>
          <p:cNvSpPr>
            <a:spLocks noGrp="1"/>
          </p:cNvSpPr>
          <p:nvPr>
            <p:ph type="sldNum" sz="quarter" idx="10"/>
          </p:nvPr>
        </p:nvSpPr>
        <p:spPr/>
        <p:txBody>
          <a:bodyPr/>
          <a:lstStyle/>
          <a:p>
            <a:fld id="{999729AB-B77D-48AE-AA10-D1BD2B4D03EA}" type="slidenum">
              <a:rPr lang="en-US" smtClean="0"/>
              <a:pPr/>
              <a:t>23</a:t>
            </a:fld>
            <a:endParaRPr lang="en-US"/>
          </a:p>
        </p:txBody>
      </p:sp>
    </p:spTree>
    <p:extLst>
      <p:ext uri="{BB962C8B-B14F-4D97-AF65-F5344CB8AC3E}">
        <p14:creationId xmlns:p14="http://schemas.microsoft.com/office/powerpoint/2010/main" val="29746696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24</a:t>
            </a:fld>
            <a:endParaRPr lang="en-US"/>
          </a:p>
        </p:txBody>
      </p:sp>
    </p:spTree>
    <p:extLst>
      <p:ext uri="{BB962C8B-B14F-4D97-AF65-F5344CB8AC3E}">
        <p14:creationId xmlns:p14="http://schemas.microsoft.com/office/powerpoint/2010/main" val="1027477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frustratingly if you look up what “</a:t>
            </a:r>
            <a:r>
              <a:rPr lang="en-US" dirty="0" err="1"/>
              <a:t>datapath</a:t>
            </a:r>
            <a:r>
              <a:rPr lang="en-US" dirty="0"/>
              <a:t>” means, it’s more like “the ALU”, but colloquially everyone (even the book which gives that definition!) uses it to mean “the entire part of the CPU responsible for manipulating data, including the register file and memory”</a:t>
            </a:r>
          </a:p>
          <a:p>
            <a:r>
              <a:rPr lang="en-US" dirty="0"/>
              <a:t>	- again, computer scientists are bad at naming things (or being consistent with the meanings of words)</a:t>
            </a:r>
          </a:p>
          <a:p>
            <a:r>
              <a:rPr lang="en-US" dirty="0"/>
              <a:t>- add and sub would</a:t>
            </a:r>
            <a:r>
              <a:rPr lang="en-US" baseline="0" dirty="0"/>
              <a:t> turn on </a:t>
            </a:r>
            <a:r>
              <a:rPr lang="en-US" baseline="0" dirty="0" err="1"/>
              <a:t>RegWE</a:t>
            </a:r>
            <a:r>
              <a:rPr lang="en-US" baseline="0" dirty="0"/>
              <a:t>; set </a:t>
            </a:r>
            <a:r>
              <a:rPr lang="en-US" baseline="0" dirty="0" err="1"/>
              <a:t>RegDataSrc</a:t>
            </a:r>
            <a:r>
              <a:rPr lang="en-US" baseline="0" dirty="0"/>
              <a:t> to use the ALU output; set </a:t>
            </a:r>
            <a:r>
              <a:rPr lang="en-US" baseline="0" dirty="0" err="1"/>
              <a:t>ALUSrc</a:t>
            </a:r>
            <a:r>
              <a:rPr lang="en-US" baseline="0" dirty="0"/>
              <a:t> to use the register; and set </a:t>
            </a:r>
            <a:r>
              <a:rPr lang="en-US" baseline="0" dirty="0" err="1"/>
              <a:t>ALUOp</a:t>
            </a:r>
            <a:r>
              <a:rPr lang="en-US" baseline="0" dirty="0"/>
              <a:t> appropriately.</a:t>
            </a:r>
          </a:p>
          <a:p>
            <a:r>
              <a:rPr lang="en-US" baseline="0" dirty="0"/>
              <a:t>- </a:t>
            </a:r>
            <a:r>
              <a:rPr lang="en-US" baseline="0" dirty="0" err="1"/>
              <a:t>addi</a:t>
            </a:r>
            <a:r>
              <a:rPr lang="en-US" baseline="0" dirty="0"/>
              <a:t> would do almost the same, except set </a:t>
            </a:r>
            <a:r>
              <a:rPr lang="en-US" baseline="0" dirty="0" err="1"/>
              <a:t>ALUSrc</a:t>
            </a:r>
            <a:r>
              <a:rPr lang="en-US" baseline="0" dirty="0"/>
              <a:t> to use the immediate.</a:t>
            </a:r>
          </a:p>
          <a:p>
            <a:r>
              <a:rPr lang="en-US" baseline="0" dirty="0"/>
              <a:t>- </a:t>
            </a:r>
            <a:r>
              <a:rPr lang="en-US" baseline="0" dirty="0" err="1"/>
              <a:t>lw</a:t>
            </a:r>
            <a:r>
              <a:rPr lang="en-US" baseline="0" dirty="0"/>
              <a:t> would set </a:t>
            </a:r>
            <a:r>
              <a:rPr lang="en-US" baseline="0" dirty="0" err="1"/>
              <a:t>ALUSrc</a:t>
            </a:r>
            <a:r>
              <a:rPr lang="en-US" baseline="0" dirty="0"/>
              <a:t> to immediate; </a:t>
            </a:r>
            <a:r>
              <a:rPr lang="en-US" baseline="0" dirty="0" err="1"/>
              <a:t>ALUOp</a:t>
            </a:r>
            <a:r>
              <a:rPr lang="en-US" baseline="0" dirty="0"/>
              <a:t> to add; set </a:t>
            </a:r>
            <a:r>
              <a:rPr lang="en-US" baseline="0" dirty="0" err="1"/>
              <a:t>RegDataSrc</a:t>
            </a:r>
            <a:r>
              <a:rPr lang="en-US" baseline="0" dirty="0"/>
              <a:t> to memory; and turn on </a:t>
            </a:r>
            <a:r>
              <a:rPr lang="en-US" baseline="0" dirty="0" err="1"/>
              <a:t>RegWE</a:t>
            </a:r>
            <a:r>
              <a:rPr lang="en-US" baseline="0" dirty="0"/>
              <a:t>.</a:t>
            </a:r>
          </a:p>
          <a:p>
            <a:pPr marL="171450" indent="-171450">
              <a:buFontTx/>
              <a:buChar char="-"/>
            </a:pPr>
            <a:r>
              <a:rPr lang="en-US" baseline="0" dirty="0" err="1"/>
              <a:t>sw</a:t>
            </a:r>
            <a:r>
              <a:rPr lang="en-US" baseline="0" dirty="0"/>
              <a:t> would be similar to </a:t>
            </a:r>
            <a:r>
              <a:rPr lang="en-US" baseline="0" dirty="0" err="1"/>
              <a:t>lw</a:t>
            </a:r>
            <a:r>
              <a:rPr lang="en-US" baseline="0" dirty="0"/>
              <a:t>, but turn on </a:t>
            </a:r>
            <a:r>
              <a:rPr lang="en-US" baseline="0" dirty="0" err="1"/>
              <a:t>MemWE</a:t>
            </a:r>
            <a:r>
              <a:rPr lang="en-US" baseline="0" dirty="0"/>
              <a:t> instead of </a:t>
            </a:r>
            <a:r>
              <a:rPr lang="en-US" baseline="0" dirty="0" err="1"/>
              <a:t>RegWE</a:t>
            </a:r>
            <a:r>
              <a:rPr lang="en-US" baseline="0" dirty="0"/>
              <a:t>.</a:t>
            </a:r>
          </a:p>
          <a:p>
            <a:pPr marL="171450" marR="0" lvl="0" indent="-171450" algn="l" defTabSz="713232" rtl="0" eaLnBrk="1" fontAlgn="auto" latinLnBrk="0" hangingPunct="1">
              <a:lnSpc>
                <a:spcPct val="100000"/>
              </a:lnSpc>
              <a:spcBef>
                <a:spcPts val="0"/>
              </a:spcBef>
              <a:spcAft>
                <a:spcPts val="0"/>
              </a:spcAft>
              <a:buClrTx/>
              <a:buSzTx/>
              <a:buFontTx/>
              <a:buChar char="-"/>
              <a:tabLst/>
              <a:defRPr/>
            </a:pPr>
            <a:r>
              <a:rPr lang="en-US" dirty="0"/>
              <a:t>it's like a weird, awkward calculator at this point. you can use it to do calculations, but you have to do it all manually.</a:t>
            </a:r>
          </a:p>
        </p:txBody>
      </p:sp>
      <p:sp>
        <p:nvSpPr>
          <p:cNvPr id="4" name="Slide Number Placeholder 3"/>
          <p:cNvSpPr>
            <a:spLocks noGrp="1"/>
          </p:cNvSpPr>
          <p:nvPr>
            <p:ph type="sldNum" sz="quarter" idx="10"/>
          </p:nvPr>
        </p:nvSpPr>
        <p:spPr/>
        <p:txBody>
          <a:bodyPr/>
          <a:lstStyle/>
          <a:p>
            <a:fld id="{999729AB-B77D-48AE-AA10-D1BD2B4D03EA}" type="slidenum">
              <a:rPr lang="en-US" smtClean="0"/>
              <a:pPr/>
              <a:t>4</a:t>
            </a:fld>
            <a:endParaRPr lang="en-US"/>
          </a:p>
        </p:txBody>
      </p:sp>
    </p:spTree>
    <p:extLst>
      <p:ext uri="{BB962C8B-B14F-4D97-AF65-F5344CB8AC3E}">
        <p14:creationId xmlns:p14="http://schemas.microsoft.com/office/powerpoint/2010/main" val="1610739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every instruction will have a fetch and decode phase.</a:t>
            </a:r>
          </a:p>
          <a:p>
            <a:r>
              <a:rPr lang="en-US" dirty="0"/>
              <a:t>- almost all instructions have an execute</a:t>
            </a:r>
            <a:r>
              <a:rPr lang="en-US" baseline="0" dirty="0"/>
              <a:t> phase (except for a no-op).</a:t>
            </a:r>
          </a:p>
          <a:p>
            <a:r>
              <a:rPr lang="en-US" baseline="0" dirty="0"/>
              <a:t>- only loads and stores have a memory phase.</a:t>
            </a:r>
          </a:p>
          <a:p>
            <a:r>
              <a:rPr lang="en-US" baseline="0" dirty="0"/>
              <a:t>- only instructions with destination registers have a write-back phase.</a:t>
            </a:r>
          </a:p>
        </p:txBody>
      </p:sp>
      <p:sp>
        <p:nvSpPr>
          <p:cNvPr id="4" name="Slide Number Placeholder 3"/>
          <p:cNvSpPr>
            <a:spLocks noGrp="1"/>
          </p:cNvSpPr>
          <p:nvPr>
            <p:ph type="sldNum" sz="quarter" idx="10"/>
          </p:nvPr>
        </p:nvSpPr>
        <p:spPr/>
        <p:txBody>
          <a:bodyPr/>
          <a:lstStyle/>
          <a:p>
            <a:fld id="{999729AB-B77D-48AE-AA10-D1BD2B4D03EA}" type="slidenum">
              <a:rPr lang="en-US" smtClean="0"/>
              <a:pPr/>
              <a:t>7</a:t>
            </a:fld>
            <a:endParaRPr lang="en-US"/>
          </a:p>
        </p:txBody>
      </p:sp>
    </p:spTree>
    <p:extLst>
      <p:ext uri="{BB962C8B-B14F-4D97-AF65-F5344CB8AC3E}">
        <p14:creationId xmlns:p14="http://schemas.microsoft.com/office/powerpoint/2010/main" val="1236440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9</a:t>
            </a:fld>
            <a:endParaRPr lang="en-US"/>
          </a:p>
        </p:txBody>
      </p:sp>
    </p:spTree>
    <p:extLst>
      <p:ext uri="{BB962C8B-B14F-4D97-AF65-F5344CB8AC3E}">
        <p14:creationId xmlns:p14="http://schemas.microsoft.com/office/powerpoint/2010/main" val="2853822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remember, 1 memory = von Neumann, 2 memories = Harvard</a:t>
            </a:r>
          </a:p>
        </p:txBody>
      </p:sp>
      <p:sp>
        <p:nvSpPr>
          <p:cNvPr id="4" name="Slide Number Placeholder 3"/>
          <p:cNvSpPr>
            <a:spLocks noGrp="1"/>
          </p:cNvSpPr>
          <p:nvPr>
            <p:ph type="sldNum" sz="quarter" idx="5"/>
          </p:nvPr>
        </p:nvSpPr>
        <p:spPr/>
        <p:txBody>
          <a:bodyPr/>
          <a:lstStyle/>
          <a:p>
            <a:fld id="{999729AB-B77D-48AE-AA10-D1BD2B4D03EA}" type="slidenum">
              <a:rPr lang="en-US" smtClean="0"/>
              <a:pPr/>
              <a:t>10</a:t>
            </a:fld>
            <a:endParaRPr lang="en-US"/>
          </a:p>
        </p:txBody>
      </p:sp>
    </p:spTree>
    <p:extLst>
      <p:ext uri="{BB962C8B-B14F-4D97-AF65-F5344CB8AC3E}">
        <p14:creationId xmlns:p14="http://schemas.microsoft.com/office/powerpoint/2010/main" val="2926842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the register in the control that saves the fetched instruction is a microarchitectural register</a:t>
            </a:r>
          </a:p>
          <a:p>
            <a:r>
              <a:rPr lang="en-US" dirty="0"/>
              <a:t>	- it's hidden from view, but needed to implement the ISA</a:t>
            </a:r>
          </a:p>
          <a:p>
            <a:r>
              <a:rPr lang="en-US" dirty="0"/>
              <a:t>	- it's often called IR for "instruction register", which makes sense</a:t>
            </a:r>
          </a:p>
          <a:p>
            <a:r>
              <a:rPr lang="en-US" dirty="0"/>
              <a:t>- of course, we need </a:t>
            </a:r>
            <a:r>
              <a:rPr lang="en-US" i="1" dirty="0"/>
              <a:t>another</a:t>
            </a:r>
            <a:r>
              <a:rPr lang="en-US" i="0" dirty="0"/>
              <a:t> microarchitectural register to keep track of what state the control is in</a:t>
            </a:r>
          </a:p>
          <a:p>
            <a:r>
              <a:rPr lang="en-US" i="0" dirty="0"/>
              <a:t>	- here we only have two states: "Fetch" and "Everything Else"</a:t>
            </a:r>
          </a:p>
          <a:p>
            <a:r>
              <a:rPr lang="en-US" i="0" dirty="0"/>
              <a:t>	- but we can take this concept much, much further…</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11</a:t>
            </a:fld>
            <a:endParaRPr lang="en-US"/>
          </a:p>
        </p:txBody>
      </p:sp>
    </p:spTree>
    <p:extLst>
      <p:ext uri="{BB962C8B-B14F-4D97-AF65-F5344CB8AC3E}">
        <p14:creationId xmlns:p14="http://schemas.microsoft.com/office/powerpoint/2010/main" val="29750646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how does the CPU know it's an I-type instruction?</a:t>
            </a:r>
          </a:p>
          <a:p>
            <a:r>
              <a:rPr lang="en-US" dirty="0"/>
              <a:t>	- well that's like asking: how does</a:t>
            </a:r>
            <a:r>
              <a:rPr lang="en-US" baseline="0" dirty="0"/>
              <a:t> a paper hole puncher "know" how far apart to put the holes?</a:t>
            </a:r>
          </a:p>
          <a:p>
            <a:r>
              <a:rPr lang="en-US" baseline="0" dirty="0"/>
              <a:t>	- it</a:t>
            </a:r>
            <a:r>
              <a:rPr lang="mr-IN" baseline="0" dirty="0"/>
              <a:t>…</a:t>
            </a:r>
            <a:r>
              <a:rPr lang="en-US" baseline="0" dirty="0"/>
              <a:t> </a:t>
            </a:r>
            <a:r>
              <a:rPr lang="en-US" i="1" baseline="0" dirty="0"/>
              <a:t>doesn't. </a:t>
            </a:r>
            <a:r>
              <a:rPr lang="en-US" i="0" baseline="0" dirty="0"/>
              <a:t>we just </a:t>
            </a:r>
            <a:r>
              <a:rPr lang="en-US" i="1" baseline="0" dirty="0"/>
              <a:t>designed it to do that. </a:t>
            </a:r>
            <a:r>
              <a:rPr lang="en-US" i="0" baseline="0" dirty="0"/>
              <a:t>it punches the holes that far apart because the punchers are that far apart.</a:t>
            </a:r>
            <a:endParaRPr lang="en-US" i="1" baseline="0" dirty="0"/>
          </a:p>
          <a:p>
            <a:r>
              <a:rPr lang="en-US" i="1" baseline="0" dirty="0"/>
              <a:t>	</a:t>
            </a:r>
            <a:r>
              <a:rPr lang="en-US" i="0" baseline="0" dirty="0"/>
              <a:t>- the control is as dumb as the rest of the CPU. it's mechanical. it sees opcode 8, it will use those fields.</a:t>
            </a:r>
            <a:endParaRPr lang="en-US" i="0"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16</a:t>
            </a:fld>
            <a:endParaRPr lang="en-US"/>
          </a:p>
        </p:txBody>
      </p:sp>
    </p:spTree>
    <p:extLst>
      <p:ext uri="{BB962C8B-B14F-4D97-AF65-F5344CB8AC3E}">
        <p14:creationId xmlns:p14="http://schemas.microsoft.com/office/powerpoint/2010/main" val="2029861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17</a:t>
            </a:fld>
            <a:endParaRPr lang="en-US"/>
          </a:p>
        </p:txBody>
      </p:sp>
    </p:spTree>
    <p:extLst>
      <p:ext uri="{BB962C8B-B14F-4D97-AF65-F5344CB8AC3E}">
        <p14:creationId xmlns:p14="http://schemas.microsoft.com/office/powerpoint/2010/main" val="2079301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to be clear: these signals are 1 if the</a:t>
            </a:r>
            <a:r>
              <a:rPr lang="en-US" baseline="0" dirty="0"/>
              <a:t> opcode says "yes it's this instruction" and 0 otherwise.</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18</a:t>
            </a:fld>
            <a:endParaRPr lang="en-US"/>
          </a:p>
        </p:txBody>
      </p:sp>
    </p:spTree>
    <p:extLst>
      <p:ext uri="{BB962C8B-B14F-4D97-AF65-F5344CB8AC3E}">
        <p14:creationId xmlns:p14="http://schemas.microsoft.com/office/powerpoint/2010/main" val="210095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20272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772400" cy="1225021"/>
          </a:xfrm>
        </p:spPr>
        <p:txBody>
          <a:bodyPr anchor="b">
            <a:noAutofit/>
          </a:bodyPr>
          <a:lstStyle>
            <a:lvl1pPr algn="l">
              <a:defRPr sz="4800"/>
            </a:lvl1pPr>
          </a:lstStyle>
          <a:p>
            <a:r>
              <a:rPr lang="en-US" dirty="0"/>
              <a:t>Click to edit Master title style</a:t>
            </a:r>
          </a:p>
        </p:txBody>
      </p:sp>
      <p:sp>
        <p:nvSpPr>
          <p:cNvPr id="3" name="Subtitle 2"/>
          <p:cNvSpPr>
            <a:spLocks noGrp="1"/>
          </p:cNvSpPr>
          <p:nvPr>
            <p:ph type="subTitle" idx="1"/>
          </p:nvPr>
        </p:nvSpPr>
        <p:spPr>
          <a:xfrm>
            <a:off x="685800" y="3177645"/>
            <a:ext cx="7772400" cy="1460500"/>
          </a:xfrm>
          <a:noFill/>
        </p:spPr>
        <p:txBody>
          <a:bodyPr>
            <a:normAutofit/>
          </a:bodyPr>
          <a:lstStyle>
            <a:lvl1pPr marL="0" indent="0" algn="l">
              <a:buNone/>
              <a:defRPr sz="2400">
                <a:solidFill>
                  <a:schemeClr val="bg1"/>
                </a:solidFill>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r>
              <a:rPr lang="is-IS"/>
              <a:t>CS447</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
        <p:nvSpPr>
          <p:cNvPr id="7" name="Rectangle 6"/>
          <p:cNvSpPr/>
          <p:nvPr/>
        </p:nvSpPr>
        <p:spPr>
          <a:xfrm>
            <a:off x="0" y="3162300"/>
            <a:ext cx="9144000" cy="18288"/>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Tree>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792288" y="4472783"/>
            <a:ext cx="5486400" cy="670719"/>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is-IS"/>
              <a:t>CS447</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60"/>
            <a:ext cx="2133600" cy="304271"/>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7"/>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7"/>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60"/>
            <a:ext cx="2133600" cy="304271"/>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495300"/>
          </a:xfrm>
        </p:spPr>
        <p:txBody>
          <a:bodyPr>
            <a:no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152400" y="495301"/>
            <a:ext cx="8991600" cy="4801659"/>
          </a:xfrm>
        </p:spPr>
        <p:txBody>
          <a:bodyPr>
            <a:normAutofit/>
          </a:bodyPr>
          <a:lstStyle>
            <a:lvl1pPr marL="257175" indent="-257175">
              <a:buSzPct val="100000"/>
              <a:buFont typeface="Trebuchet MS" pitchFamily="34" charset="0"/>
              <a:buChar char="●"/>
              <a:defRPr sz="2200"/>
            </a:lvl1pPr>
            <a:lvl2pPr marL="515780" indent="-257175">
              <a:defRPr sz="2200"/>
            </a:lvl2pPr>
            <a:lvl3pPr marL="772955" indent="-250032">
              <a:tabLst/>
              <a:defRPr sz="2200" b="0"/>
            </a:lvl3pPr>
            <a:lvl4pPr marL="1031558" indent="-257175">
              <a:tabLst/>
              <a:defRPr sz="2200" b="0"/>
            </a:lvl4pPr>
            <a:lvl5pPr marL="1285875" indent="-254318">
              <a:defRPr sz="22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200"/>
            </a:lvl1pPr>
          </a:lstStyle>
          <a:p>
            <a:r>
              <a:rPr lang="is-IS"/>
              <a:t>CS447</a:t>
            </a:r>
            <a:endParaRPr lang="en-US"/>
          </a:p>
        </p:txBody>
      </p:sp>
      <p:sp>
        <p:nvSpPr>
          <p:cNvPr id="6" name="Slide Number Placeholder 5"/>
          <p:cNvSpPr>
            <a:spLocks noGrp="1"/>
          </p:cNvSpPr>
          <p:nvPr>
            <p:ph type="sldNum" sz="quarter" idx="12"/>
          </p:nvPr>
        </p:nvSpPr>
        <p:spPr/>
        <p:txBody>
          <a:bodyPr/>
          <a:lstStyle>
            <a:lvl1pPr>
              <a:defRPr sz="1200"/>
            </a:lvl1pPr>
          </a:lstStyle>
          <a:p>
            <a:fld id="{3552B95B-556F-44BD-91A5-D80C1B9E2BB3}" type="slidenum">
              <a:rPr lang="en-US" smtClean="0"/>
              <a:pPr/>
              <a:t>‹#›</a:t>
            </a:fld>
            <a:endParaRPr lang="en-US"/>
          </a:p>
        </p:txBody>
      </p:sp>
    </p:spTree>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no anim)">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495300"/>
          </a:xfrm>
        </p:spPr>
        <p:txBody>
          <a:bodyPr>
            <a:no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152400" y="495301"/>
            <a:ext cx="8991600" cy="4801659"/>
          </a:xfrm>
        </p:spPr>
        <p:txBody>
          <a:bodyPr>
            <a:normAutofit/>
          </a:bodyPr>
          <a:lstStyle>
            <a:lvl1pPr marL="257175" indent="-257175">
              <a:buSzPct val="100000"/>
              <a:buFont typeface="Trebuchet MS" pitchFamily="34" charset="0"/>
              <a:buChar char="●"/>
              <a:defRPr sz="2200"/>
            </a:lvl1pPr>
            <a:lvl2pPr marL="515780" indent="-257175">
              <a:defRPr sz="2200"/>
            </a:lvl2pPr>
            <a:lvl3pPr marL="772955" indent="-250032">
              <a:tabLst/>
              <a:defRPr sz="2200" b="0"/>
            </a:lvl3pPr>
            <a:lvl4pPr marL="1031558" indent="-257175">
              <a:tabLst/>
              <a:defRPr sz="2200" b="0"/>
            </a:lvl4pPr>
            <a:lvl5pPr marL="1285875" indent="-254318">
              <a:defRPr sz="22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200"/>
            </a:lvl1pPr>
          </a:lstStyle>
          <a:p>
            <a:r>
              <a:rPr lang="is-IS"/>
              <a:t>CS447</a:t>
            </a:r>
            <a:endParaRPr lang="en-US"/>
          </a:p>
        </p:txBody>
      </p:sp>
      <p:sp>
        <p:nvSpPr>
          <p:cNvPr id="6" name="Slide Number Placeholder 5"/>
          <p:cNvSpPr>
            <a:spLocks noGrp="1"/>
          </p:cNvSpPr>
          <p:nvPr>
            <p:ph type="sldNum" sz="quarter" idx="12"/>
          </p:nvPr>
        </p:nvSpPr>
        <p:spPr/>
        <p:txBody>
          <a:bodyPr/>
          <a:lstStyle>
            <a:lvl1pPr>
              <a:defRPr sz="1200"/>
            </a:lvl1pPr>
          </a:lstStyle>
          <a:p>
            <a:fld id="{3552B95B-556F-44BD-91A5-D80C1B9E2BB3}" type="slidenum">
              <a:rPr lang="en-US" smtClean="0"/>
              <a:pPr/>
              <a:t>‹#›</a:t>
            </a:fld>
            <a:endParaRPr lang="en-US"/>
          </a:p>
        </p:txBody>
      </p:sp>
    </p:spTree>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rgbClr val="20272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772400" cy="1225021"/>
          </a:xfrm>
        </p:spPr>
        <p:txBody>
          <a:bodyPr anchor="b">
            <a:noAutofit/>
          </a:bodyPr>
          <a:lstStyle>
            <a:lvl1pPr algn="l">
              <a:defRPr sz="4800"/>
            </a:lvl1pPr>
          </a:lstStyle>
          <a:p>
            <a:r>
              <a:rPr lang="en-US" dirty="0"/>
              <a:t>Click to edit Master title style</a:t>
            </a:r>
          </a:p>
        </p:txBody>
      </p:sp>
      <p:sp>
        <p:nvSpPr>
          <p:cNvPr id="5" name="Footer Placeholder 4"/>
          <p:cNvSpPr>
            <a:spLocks noGrp="1"/>
          </p:cNvSpPr>
          <p:nvPr>
            <p:ph type="ftr" sz="quarter" idx="11"/>
          </p:nvPr>
        </p:nvSpPr>
        <p:spPr/>
        <p:txBody>
          <a:bodyPr/>
          <a:lstStyle/>
          <a:p>
            <a:r>
              <a:rPr lang="is-IS"/>
              <a:t>CS447</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
        <p:nvSpPr>
          <p:cNvPr id="7" name="Rectangle 6"/>
          <p:cNvSpPr/>
          <p:nvPr/>
        </p:nvSpPr>
        <p:spPr>
          <a:xfrm>
            <a:off x="0" y="3162300"/>
            <a:ext cx="9144000" cy="18288"/>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Tree>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333501"/>
            <a:ext cx="4038600" cy="3771636"/>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333501"/>
            <a:ext cx="4038600" cy="3771636"/>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is-IS"/>
              <a:t>CS447</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6"/>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279261"/>
            <a:ext cx="4041775" cy="533136"/>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4645028" y="1812396"/>
            <a:ext cx="4041775" cy="3292740"/>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5296960"/>
            <a:ext cx="2133600" cy="304271"/>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is-IS"/>
              <a:t>CS447</a:t>
            </a:r>
            <a:endParaRPr lang="en-US"/>
          </a:p>
        </p:txBody>
      </p:sp>
      <p:sp>
        <p:nvSpPr>
          <p:cNvPr id="9" name="Slide Number Placeholder 8"/>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5296960"/>
            <a:ext cx="2133600" cy="304271"/>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5296960"/>
            <a:ext cx="2133600" cy="304271"/>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is-IS"/>
              <a:t>CS447</a:t>
            </a:r>
            <a:endParaRPr lang="en-US"/>
          </a:p>
        </p:txBody>
      </p:sp>
      <p:sp>
        <p:nvSpPr>
          <p:cNvPr id="4" name="Slide Number Placeholder 3"/>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27541"/>
            <a:ext cx="3008313" cy="968376"/>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3575050" y="227544"/>
            <a:ext cx="5111750" cy="4877594"/>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195919"/>
            <a:ext cx="3008313" cy="3909219"/>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is-IS"/>
              <a:t>CS447</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5600700"/>
            <a:ext cx="9144000" cy="114300"/>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
        <p:nvSpPr>
          <p:cNvPr id="7" name="Rectangle 6"/>
          <p:cNvSpPr/>
          <p:nvPr/>
        </p:nvSpPr>
        <p:spPr>
          <a:xfrm>
            <a:off x="0" y="0"/>
            <a:ext cx="9144000" cy="495300"/>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
        <p:nvSpPr>
          <p:cNvPr id="2" name="Title Placeholder 1"/>
          <p:cNvSpPr>
            <a:spLocks noGrp="1"/>
          </p:cNvSpPr>
          <p:nvPr>
            <p:ph type="title"/>
          </p:nvPr>
        </p:nvSpPr>
        <p:spPr>
          <a:xfrm>
            <a:off x="152400" y="0"/>
            <a:ext cx="8991600" cy="4953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152400" y="495301"/>
            <a:ext cx="8991600" cy="480165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0" y="5296960"/>
            <a:ext cx="12192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s-IS"/>
              <a:t>CS447</a:t>
            </a:r>
            <a:endParaRPr lang="en-US" dirty="0"/>
          </a:p>
        </p:txBody>
      </p:sp>
      <p:sp>
        <p:nvSpPr>
          <p:cNvPr id="6" name="Slide Number Placeholder 5"/>
          <p:cNvSpPr>
            <a:spLocks noGrp="1"/>
          </p:cNvSpPr>
          <p:nvPr>
            <p:ph type="sldNum" sz="quarter" idx="4"/>
          </p:nvPr>
        </p:nvSpPr>
        <p:spPr>
          <a:xfrm>
            <a:off x="8458200" y="5296960"/>
            <a:ext cx="6858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3552B95B-556F-44BD-91A5-D80C1B9E2BB3}" type="slidenum">
              <a:rPr lang="en-US" smtClean="0"/>
              <a:pPr/>
              <a:t>‹#›</a:t>
            </a:fld>
            <a:endParaRPr lang="en-US"/>
          </a:p>
        </p:txBody>
      </p:sp>
    </p:spTree>
    <p:extLst>
      <p:ext uri="{BB962C8B-B14F-4D97-AF65-F5344CB8AC3E}">
        <p14:creationId xmlns:p14="http://schemas.microsoft.com/office/powerpoint/2010/main" val="860170834"/>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ransition/>
  <p:hf hdr="0" dt="0"/>
  <p:txStyles>
    <p:titleStyle>
      <a:lvl1pPr algn="l" defTabSz="822960" rtl="0" eaLnBrk="1" latinLnBrk="0" hangingPunct="1">
        <a:spcBef>
          <a:spcPct val="0"/>
        </a:spcBef>
        <a:buNone/>
        <a:defRPr sz="2800" b="1" kern="1200">
          <a:solidFill>
            <a:schemeClr val="bg1"/>
          </a:solidFill>
          <a:latin typeface="+mj-lt"/>
          <a:ea typeface="GulimChe" pitchFamily="49" charset="-127"/>
          <a:cs typeface="MoolBoran" pitchFamily="34" charset="0"/>
        </a:defRPr>
      </a:lvl1pPr>
    </p:titleStyle>
    <p:bodyStyle>
      <a:lvl1pPr marL="204312" indent="-204312" algn="l" defTabSz="822960" rtl="0" eaLnBrk="1" latinLnBrk="0" hangingPunct="1">
        <a:spcBef>
          <a:spcPts val="0"/>
        </a:spcBef>
        <a:buSzPct val="150000"/>
        <a:buFont typeface="Arial" pitchFamily="34" charset="0"/>
        <a:buChar char="•"/>
        <a:defRPr sz="2200" kern="1200">
          <a:solidFill>
            <a:schemeClr val="tx1"/>
          </a:solidFill>
          <a:latin typeface="+mn-lt"/>
          <a:ea typeface="+mn-ea"/>
          <a:cs typeface="+mn-cs"/>
        </a:defRPr>
      </a:lvl1pPr>
      <a:lvl2pPr marL="415767" indent="-207170" algn="l" defTabSz="822960" rtl="0" eaLnBrk="1" latinLnBrk="0" hangingPunct="1">
        <a:spcBef>
          <a:spcPts val="0"/>
        </a:spcBef>
        <a:buFont typeface="Courier New" pitchFamily="49" charset="0"/>
        <a:buChar char="o"/>
        <a:defRPr sz="2200" kern="1200">
          <a:solidFill>
            <a:schemeClr val="tx1"/>
          </a:solidFill>
          <a:latin typeface="+mn-lt"/>
          <a:ea typeface="+mn-ea"/>
          <a:cs typeface="+mn-cs"/>
        </a:defRPr>
      </a:lvl2pPr>
      <a:lvl3pPr marL="620078" indent="-205740" algn="l" defTabSz="822960" rtl="0" eaLnBrk="1" latinLnBrk="0" hangingPunct="1">
        <a:spcBef>
          <a:spcPts val="0"/>
        </a:spcBef>
        <a:buFont typeface="Wingdings" pitchFamily="2" charset="2"/>
        <a:buChar char="§"/>
        <a:defRPr sz="2200" kern="1200">
          <a:solidFill>
            <a:schemeClr val="tx1"/>
          </a:solidFill>
          <a:latin typeface="+mn-lt"/>
          <a:ea typeface="+mn-ea"/>
          <a:cs typeface="+mn-cs"/>
        </a:defRPr>
      </a:lvl3pPr>
      <a:lvl4pPr marL="821532" indent="-205740" algn="l" defTabSz="822960" rtl="0" eaLnBrk="1" latinLnBrk="0" hangingPunct="1">
        <a:spcBef>
          <a:spcPts val="0"/>
        </a:spcBef>
        <a:buFont typeface="Arial" pitchFamily="34" charset="0"/>
        <a:buChar char="–"/>
        <a:defRPr sz="2200" kern="1200">
          <a:solidFill>
            <a:schemeClr val="tx1"/>
          </a:solidFill>
          <a:latin typeface="+mn-lt"/>
          <a:ea typeface="+mn-ea"/>
          <a:cs typeface="+mn-cs"/>
        </a:defRPr>
      </a:lvl4pPr>
      <a:lvl5pPr marL="1028700" indent="-205740" algn="l" defTabSz="822960" rtl="0" eaLnBrk="1" latinLnBrk="0" hangingPunct="1">
        <a:spcBef>
          <a:spcPts val="0"/>
        </a:spcBef>
        <a:buFont typeface="Arial" pitchFamily="34" charset="0"/>
        <a:buChar char="»"/>
        <a:defRPr sz="2200" kern="1200">
          <a:solidFill>
            <a:schemeClr val="tx1"/>
          </a:solidFill>
          <a:latin typeface="+mn-lt"/>
          <a:ea typeface="+mn-ea"/>
          <a:cs typeface="+mn-cs"/>
        </a:defRPr>
      </a:lvl5pPr>
      <a:lvl6pPr marL="226314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7462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8610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9758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8077200" cy="1225021"/>
          </a:xfrm>
        </p:spPr>
        <p:txBody>
          <a:bodyPr/>
          <a:lstStyle/>
          <a:p>
            <a:r>
              <a:rPr lang="en-US" dirty="0">
                <a:latin typeface="+mj-lt"/>
              </a:rPr>
              <a:t>The Control</a:t>
            </a:r>
            <a:endParaRPr lang="en-US" sz="2400" b="1" dirty="0">
              <a:latin typeface="+mj-lt"/>
            </a:endParaRPr>
          </a:p>
        </p:txBody>
      </p:sp>
      <p:sp>
        <p:nvSpPr>
          <p:cNvPr id="3" name="Subtitle 2"/>
          <p:cNvSpPr>
            <a:spLocks noGrp="1"/>
          </p:cNvSpPr>
          <p:nvPr>
            <p:ph type="subTitle" idx="1"/>
          </p:nvPr>
        </p:nvSpPr>
        <p:spPr/>
        <p:txBody>
          <a:bodyPr/>
          <a:lstStyle/>
          <a:p>
            <a:r>
              <a:rPr lang="en-US"/>
              <a:t>CS </a:t>
            </a:r>
            <a:r>
              <a:rPr lang="en-US" dirty="0"/>
              <a:t>0447</a:t>
            </a:r>
          </a:p>
          <a:p>
            <a:r>
              <a:rPr lang="en-US" dirty="0"/>
              <a:t>Jarrett Billingsley</a:t>
            </a:r>
          </a:p>
        </p:txBody>
      </p:sp>
    </p:spTree>
    <p:extLst>
      <p:ext uri="{BB962C8B-B14F-4D97-AF65-F5344CB8AC3E}">
        <p14:creationId xmlns:p14="http://schemas.microsoft.com/office/powerpoint/2010/main" val="361208656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C4977-29E8-3148-A8C0-C2B57ADFFA57}"/>
              </a:ext>
            </a:extLst>
          </p:cNvPr>
          <p:cNvSpPr>
            <a:spLocks noGrp="1"/>
          </p:cNvSpPr>
          <p:nvPr>
            <p:ph type="title"/>
          </p:nvPr>
        </p:nvSpPr>
        <p:spPr/>
        <p:txBody>
          <a:bodyPr/>
          <a:lstStyle/>
          <a:p>
            <a:r>
              <a:rPr lang="en-US" dirty="0"/>
              <a:t>That's fine for Harvard architectures…</a:t>
            </a:r>
          </a:p>
        </p:txBody>
      </p:sp>
      <p:sp>
        <p:nvSpPr>
          <p:cNvPr id="3" name="Content Placeholder 2">
            <a:extLst>
              <a:ext uri="{FF2B5EF4-FFF2-40B4-BE49-F238E27FC236}">
                <a16:creationId xmlns:a16="http://schemas.microsoft.com/office/drawing/2014/main" id="{6691E9D5-21AA-7647-B8E2-CE42565FC5A0}"/>
              </a:ext>
            </a:extLst>
          </p:cNvPr>
          <p:cNvSpPr>
            <a:spLocks noGrp="1"/>
          </p:cNvSpPr>
          <p:nvPr>
            <p:ph idx="1"/>
          </p:nvPr>
        </p:nvSpPr>
        <p:spPr>
          <a:xfrm>
            <a:off x="152400" y="495302"/>
            <a:ext cx="8991600" cy="508736"/>
          </a:xfrm>
        </p:spPr>
        <p:txBody>
          <a:bodyPr/>
          <a:lstStyle/>
          <a:p>
            <a:r>
              <a:rPr lang="en-US" dirty="0"/>
              <a:t>but what about von Neumann architectures, with 1 memory?</a:t>
            </a:r>
          </a:p>
        </p:txBody>
      </p:sp>
      <p:sp>
        <p:nvSpPr>
          <p:cNvPr id="4" name="Footer Placeholder 3">
            <a:extLst>
              <a:ext uri="{FF2B5EF4-FFF2-40B4-BE49-F238E27FC236}">
                <a16:creationId xmlns:a16="http://schemas.microsoft.com/office/drawing/2014/main" id="{8FAA4BD2-119A-F645-87D5-F2CDFAA8499A}"/>
              </a:ext>
            </a:extLst>
          </p:cNvPr>
          <p:cNvSpPr>
            <a:spLocks noGrp="1"/>
          </p:cNvSpPr>
          <p:nvPr>
            <p:ph type="ftr" sz="quarter" idx="11"/>
          </p:nvPr>
        </p:nvSpPr>
        <p:spPr>
          <a:xfrm>
            <a:off x="0" y="5296960"/>
            <a:ext cx="1219200" cy="304271"/>
          </a:xfrm>
        </p:spPr>
        <p:txBody>
          <a:bodyPr/>
          <a:lstStyle/>
          <a:p>
            <a:r>
              <a:rPr lang="is-IS"/>
              <a:t>CS447</a:t>
            </a:r>
            <a:endParaRPr lang="en-US"/>
          </a:p>
        </p:txBody>
      </p:sp>
      <p:sp>
        <p:nvSpPr>
          <p:cNvPr id="5" name="Slide Number Placeholder 4">
            <a:extLst>
              <a:ext uri="{FF2B5EF4-FFF2-40B4-BE49-F238E27FC236}">
                <a16:creationId xmlns:a16="http://schemas.microsoft.com/office/drawing/2014/main" id="{766D4A1A-4189-F54D-A422-2BF1EE4DAA94}"/>
              </a:ext>
            </a:extLst>
          </p:cNvPr>
          <p:cNvSpPr>
            <a:spLocks noGrp="1"/>
          </p:cNvSpPr>
          <p:nvPr>
            <p:ph type="sldNum" sz="quarter" idx="12"/>
          </p:nvPr>
        </p:nvSpPr>
        <p:spPr/>
        <p:txBody>
          <a:bodyPr/>
          <a:lstStyle/>
          <a:p>
            <a:fld id="{3552B95B-556F-44BD-91A5-D80C1B9E2BB3}" type="slidenum">
              <a:rPr lang="en-US" smtClean="0"/>
              <a:pPr/>
              <a:t>10</a:t>
            </a:fld>
            <a:endParaRPr lang="en-US"/>
          </a:p>
        </p:txBody>
      </p:sp>
      <p:grpSp>
        <p:nvGrpSpPr>
          <p:cNvPr id="192" name="Group 191">
            <a:extLst>
              <a:ext uri="{FF2B5EF4-FFF2-40B4-BE49-F238E27FC236}">
                <a16:creationId xmlns:a16="http://schemas.microsoft.com/office/drawing/2014/main" id="{B79C5F32-FFF4-E64D-A8BC-0C268B97F853}"/>
              </a:ext>
            </a:extLst>
          </p:cNvPr>
          <p:cNvGrpSpPr/>
          <p:nvPr/>
        </p:nvGrpSpPr>
        <p:grpSpPr>
          <a:xfrm>
            <a:off x="228600" y="1270009"/>
            <a:ext cx="4837161" cy="2806691"/>
            <a:chOff x="475936" y="1476749"/>
            <a:chExt cx="4837161" cy="2806691"/>
          </a:xfrm>
        </p:grpSpPr>
        <p:cxnSp>
          <p:nvCxnSpPr>
            <p:cNvPr id="89" name="Connector: Curved 27">
              <a:extLst>
                <a:ext uri="{FF2B5EF4-FFF2-40B4-BE49-F238E27FC236}">
                  <a16:creationId xmlns:a16="http://schemas.microsoft.com/office/drawing/2014/main" id="{19A523BC-166A-EB40-8D58-F20ECEE30C83}"/>
                </a:ext>
              </a:extLst>
            </p:cNvPr>
            <p:cNvCxnSpPr>
              <a:cxnSpLocks/>
            </p:cNvCxnSpPr>
            <p:nvPr/>
          </p:nvCxnSpPr>
          <p:spPr>
            <a:xfrm flipH="1">
              <a:off x="1389363" y="3055836"/>
              <a:ext cx="3894381" cy="838200"/>
            </a:xfrm>
            <a:prstGeom prst="curvedConnector4">
              <a:avLst>
                <a:gd name="adj1" fmla="val -16055"/>
                <a:gd name="adj2" fmla="val 214020"/>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0" name="Rectangle 89">
              <a:extLst>
                <a:ext uri="{FF2B5EF4-FFF2-40B4-BE49-F238E27FC236}">
                  <a16:creationId xmlns:a16="http://schemas.microsoft.com/office/drawing/2014/main" id="{B84F0883-DB0E-414D-82B3-F9AA823199B7}"/>
                </a:ext>
              </a:extLst>
            </p:cNvPr>
            <p:cNvSpPr/>
            <p:nvPr/>
          </p:nvSpPr>
          <p:spPr>
            <a:xfrm>
              <a:off x="475936" y="2789136"/>
              <a:ext cx="1580006" cy="106680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800" b="1" dirty="0"/>
                <a:t>Memory</a:t>
              </a:r>
            </a:p>
          </p:txBody>
        </p:sp>
        <p:sp>
          <p:nvSpPr>
            <p:cNvPr id="91" name="Rectangle 90">
              <a:extLst>
                <a:ext uri="{FF2B5EF4-FFF2-40B4-BE49-F238E27FC236}">
                  <a16:creationId xmlns:a16="http://schemas.microsoft.com/office/drawing/2014/main" id="{B23C7A02-7E8D-D046-9B26-584EB1F3A383}"/>
                </a:ext>
              </a:extLst>
            </p:cNvPr>
            <p:cNvSpPr/>
            <p:nvPr/>
          </p:nvSpPr>
          <p:spPr>
            <a:xfrm>
              <a:off x="751597" y="2025627"/>
              <a:ext cx="1028684" cy="423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PC FSM</a:t>
              </a:r>
            </a:p>
          </p:txBody>
        </p:sp>
        <p:sp>
          <p:nvSpPr>
            <p:cNvPr id="92" name="Rectangle 91">
              <a:extLst>
                <a:ext uri="{FF2B5EF4-FFF2-40B4-BE49-F238E27FC236}">
                  <a16:creationId xmlns:a16="http://schemas.microsoft.com/office/drawing/2014/main" id="{51CE8F09-D65F-2940-9266-68707EBD5342}"/>
                </a:ext>
              </a:extLst>
            </p:cNvPr>
            <p:cNvSpPr/>
            <p:nvPr/>
          </p:nvSpPr>
          <p:spPr>
            <a:xfrm>
              <a:off x="1676400" y="1476749"/>
              <a:ext cx="1255758" cy="5408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1800" b="1" dirty="0">
                  <a:solidFill>
                    <a:schemeClr val="bg1"/>
                  </a:solidFill>
                </a:rPr>
                <a:t>Control</a:t>
              </a:r>
            </a:p>
          </p:txBody>
        </p:sp>
        <p:sp>
          <p:nvSpPr>
            <p:cNvPr id="93" name="Rectangle 92">
              <a:extLst>
                <a:ext uri="{FF2B5EF4-FFF2-40B4-BE49-F238E27FC236}">
                  <a16:creationId xmlns:a16="http://schemas.microsoft.com/office/drawing/2014/main" id="{95FBA99F-0825-1E44-8336-DCC8503C3296}"/>
                </a:ext>
              </a:extLst>
            </p:cNvPr>
            <p:cNvSpPr/>
            <p:nvPr/>
          </p:nvSpPr>
          <p:spPr>
            <a:xfrm>
              <a:off x="2879370" y="2484336"/>
              <a:ext cx="1153098" cy="16764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800" b="1" dirty="0"/>
                <a:t>Register File</a:t>
              </a:r>
            </a:p>
          </p:txBody>
        </p:sp>
        <p:sp>
          <p:nvSpPr>
            <p:cNvPr id="94" name="Flowchart: Manual Operation 5">
              <a:extLst>
                <a:ext uri="{FF2B5EF4-FFF2-40B4-BE49-F238E27FC236}">
                  <a16:creationId xmlns:a16="http://schemas.microsoft.com/office/drawing/2014/main" id="{1DACD8AC-FDA6-1E47-B7EF-D9D85132207C}"/>
                </a:ext>
              </a:extLst>
            </p:cNvPr>
            <p:cNvSpPr/>
            <p:nvPr/>
          </p:nvSpPr>
          <p:spPr>
            <a:xfrm rot="16200000">
              <a:off x="3940477" y="2910822"/>
              <a:ext cx="1921808" cy="8234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45 h 10045"/>
                <a:gd name="connsiteX1" fmla="*/ 4870 w 10000"/>
                <a:gd name="connsiteY1" fmla="*/ 0 h 10045"/>
                <a:gd name="connsiteX2" fmla="*/ 10000 w 10000"/>
                <a:gd name="connsiteY2" fmla="*/ 45 h 10045"/>
                <a:gd name="connsiteX3" fmla="*/ 8000 w 10000"/>
                <a:gd name="connsiteY3" fmla="*/ 10045 h 10045"/>
                <a:gd name="connsiteX4" fmla="*/ 2000 w 10000"/>
                <a:gd name="connsiteY4" fmla="*/ 10045 h 10045"/>
                <a:gd name="connsiteX5" fmla="*/ 0 w 10000"/>
                <a:gd name="connsiteY5" fmla="*/ 45 h 10045"/>
                <a:gd name="connsiteX0" fmla="*/ 0 w 10000"/>
                <a:gd name="connsiteY0" fmla="*/ 0 h 10000"/>
                <a:gd name="connsiteX1" fmla="*/ 4870 w 10000"/>
                <a:gd name="connsiteY1" fmla="*/ 48 h 10000"/>
                <a:gd name="connsiteX2" fmla="*/ 10000 w 10000"/>
                <a:gd name="connsiteY2" fmla="*/ 0 h 10000"/>
                <a:gd name="connsiteX3" fmla="*/ 8000 w 10000"/>
                <a:gd name="connsiteY3" fmla="*/ 10000 h 10000"/>
                <a:gd name="connsiteX4" fmla="*/ 2000 w 10000"/>
                <a:gd name="connsiteY4" fmla="*/ 10000 h 10000"/>
                <a:gd name="connsiteX5" fmla="*/ 0 w 10000"/>
                <a:gd name="connsiteY5" fmla="*/ 0 h 10000"/>
                <a:gd name="connsiteX0" fmla="*/ 0 w 10000"/>
                <a:gd name="connsiteY0" fmla="*/ 0 h 10000"/>
                <a:gd name="connsiteX1" fmla="*/ 4870 w 10000"/>
                <a:gd name="connsiteY1" fmla="*/ 48 h 10000"/>
                <a:gd name="connsiteX2" fmla="*/ 5365 w 10000"/>
                <a:gd name="connsiteY2" fmla="*/ 1 h 10000"/>
                <a:gd name="connsiteX3" fmla="*/ 10000 w 10000"/>
                <a:gd name="connsiteY3" fmla="*/ 0 h 10000"/>
                <a:gd name="connsiteX4" fmla="*/ 8000 w 10000"/>
                <a:gd name="connsiteY4" fmla="*/ 10000 h 10000"/>
                <a:gd name="connsiteX5" fmla="*/ 2000 w 10000"/>
                <a:gd name="connsiteY5" fmla="*/ 10000 h 10000"/>
                <a:gd name="connsiteX6" fmla="*/ 0 w 10000"/>
                <a:gd name="connsiteY6" fmla="*/ 0 h 10000"/>
                <a:gd name="connsiteX0" fmla="*/ 0 w 10000"/>
                <a:gd name="connsiteY0" fmla="*/ 0 h 10000"/>
                <a:gd name="connsiteX1" fmla="*/ 4310 w 10000"/>
                <a:gd name="connsiteY1" fmla="*/ 1 h 10000"/>
                <a:gd name="connsiteX2" fmla="*/ 4870 w 10000"/>
                <a:gd name="connsiteY2" fmla="*/ 48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 name="connsiteX0" fmla="*/ 0 w 10000"/>
                <a:gd name="connsiteY0" fmla="*/ 0 h 10000"/>
                <a:gd name="connsiteX1" fmla="*/ 4310 w 10000"/>
                <a:gd name="connsiteY1" fmla="*/ 1 h 10000"/>
                <a:gd name="connsiteX2" fmla="*/ 4896 w 10000"/>
                <a:gd name="connsiteY2" fmla="*/ 2594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0" y="0"/>
                  </a:moveTo>
                  <a:lnTo>
                    <a:pt x="4310" y="1"/>
                  </a:lnTo>
                  <a:lnTo>
                    <a:pt x="4896" y="2594"/>
                  </a:lnTo>
                  <a:lnTo>
                    <a:pt x="5365" y="1"/>
                  </a:lnTo>
                  <a:lnTo>
                    <a:pt x="10000" y="0"/>
                  </a:lnTo>
                  <a:lnTo>
                    <a:pt x="8000" y="10000"/>
                  </a:lnTo>
                  <a:lnTo>
                    <a:pt x="2000" y="10000"/>
                  </a:lnTo>
                  <a:lnTo>
                    <a:pt x="0" y="0"/>
                  </a:lnTo>
                  <a:close/>
                </a:path>
              </a:pathLst>
            </a:custGeom>
            <a:ln>
              <a:noFill/>
            </a:ln>
          </p:spPr>
          <p:style>
            <a:lnRef idx="2">
              <a:schemeClr val="accent6">
                <a:shade val="50000"/>
              </a:schemeClr>
            </a:lnRef>
            <a:fillRef idx="1">
              <a:schemeClr val="accent6"/>
            </a:fillRef>
            <a:effectRef idx="0">
              <a:schemeClr val="accent6"/>
            </a:effectRef>
            <a:fontRef idx="minor">
              <a:schemeClr val="lt1"/>
            </a:fontRef>
          </p:style>
          <p:txBody>
            <a:bodyPr vert="vert" rtlCol="0" anchor="ctr"/>
            <a:lstStyle/>
            <a:p>
              <a:pPr algn="ctr"/>
              <a:r>
                <a:rPr lang="en-US" sz="2000" b="1" dirty="0">
                  <a:solidFill>
                    <a:schemeClr val="tx1"/>
                  </a:solidFill>
                </a:rPr>
                <a:t>   </a:t>
              </a:r>
            </a:p>
            <a:p>
              <a:pPr algn="ctr"/>
              <a:endParaRPr lang="en-US" sz="2000" b="1" dirty="0">
                <a:solidFill>
                  <a:schemeClr val="tx1"/>
                </a:solidFill>
              </a:endParaRPr>
            </a:p>
            <a:p>
              <a:pPr algn="ctr"/>
              <a:r>
                <a:rPr lang="en-US" sz="2000" b="1" dirty="0">
                  <a:solidFill>
                    <a:schemeClr val="bg1"/>
                  </a:solidFill>
                </a:rPr>
                <a:t>ALU</a:t>
              </a:r>
            </a:p>
          </p:txBody>
        </p:sp>
        <p:cxnSp>
          <p:nvCxnSpPr>
            <p:cNvPr id="96" name="Straight Arrow Connector 95">
              <a:extLst>
                <a:ext uri="{FF2B5EF4-FFF2-40B4-BE49-F238E27FC236}">
                  <a16:creationId xmlns:a16="http://schemas.microsoft.com/office/drawing/2014/main" id="{1263F555-8E31-9540-8A14-2381C4C89CB1}"/>
                </a:ext>
              </a:extLst>
            </p:cNvPr>
            <p:cNvCxnSpPr>
              <a:cxnSpLocks/>
            </p:cNvCxnSpPr>
            <p:nvPr/>
          </p:nvCxnSpPr>
          <p:spPr>
            <a:xfrm flipV="1">
              <a:off x="1785345" y="2025626"/>
              <a:ext cx="690848" cy="76351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8125C314-E417-7943-866F-1113FB115FBC}"/>
                </a:ext>
              </a:extLst>
            </p:cNvPr>
            <p:cNvCxnSpPr>
              <a:cxnSpLocks/>
              <a:stCxn id="92" idx="2"/>
            </p:cNvCxnSpPr>
            <p:nvPr/>
          </p:nvCxnSpPr>
          <p:spPr>
            <a:xfrm flipH="1">
              <a:off x="1613431" y="2017558"/>
              <a:ext cx="690848" cy="76351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15852F50-81F6-964B-BC4F-C0E8FB2253E5}"/>
                </a:ext>
              </a:extLst>
            </p:cNvPr>
            <p:cNvCxnSpPr/>
            <p:nvPr/>
          </p:nvCxnSpPr>
          <p:spPr>
            <a:xfrm>
              <a:off x="4032468" y="2789136"/>
              <a:ext cx="45719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FB1A6387-F9F8-394C-9670-8F1CB371581F}"/>
                </a:ext>
              </a:extLst>
            </p:cNvPr>
            <p:cNvCxnSpPr/>
            <p:nvPr/>
          </p:nvCxnSpPr>
          <p:spPr>
            <a:xfrm>
              <a:off x="4032468" y="3848591"/>
              <a:ext cx="45719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Connector: Curved 32">
              <a:extLst>
                <a:ext uri="{FF2B5EF4-FFF2-40B4-BE49-F238E27FC236}">
                  <a16:creationId xmlns:a16="http://schemas.microsoft.com/office/drawing/2014/main" id="{F02C71EC-9D9B-5A4C-8BDB-243D323B7744}"/>
                </a:ext>
              </a:extLst>
            </p:cNvPr>
            <p:cNvCxnSpPr>
              <a:endCxn id="98" idx="2"/>
            </p:cNvCxnSpPr>
            <p:nvPr/>
          </p:nvCxnSpPr>
          <p:spPr>
            <a:xfrm rot="10800000" flipV="1">
              <a:off x="3455919" y="3322536"/>
              <a:ext cx="1857178" cy="838200"/>
            </a:xfrm>
            <a:prstGeom prst="curvedConnector4">
              <a:avLst>
                <a:gd name="adj1" fmla="val -14758"/>
                <a:gd name="adj2" fmla="val 15093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a:extLst>
                <a:ext uri="{FF2B5EF4-FFF2-40B4-BE49-F238E27FC236}">
                  <a16:creationId xmlns:a16="http://schemas.microsoft.com/office/drawing/2014/main" id="{4FA2CC3F-1090-434F-A73F-65237EE9B4A0}"/>
                </a:ext>
              </a:extLst>
            </p:cNvPr>
            <p:cNvCxnSpPr>
              <a:cxnSpLocks/>
              <a:stCxn id="91" idx="2"/>
              <a:endCxn id="90" idx="0"/>
            </p:cNvCxnSpPr>
            <p:nvPr/>
          </p:nvCxnSpPr>
          <p:spPr>
            <a:xfrm>
              <a:off x="1265939" y="2448659"/>
              <a:ext cx="0" cy="3404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Connector: Curved 41">
              <a:extLst>
                <a:ext uri="{FF2B5EF4-FFF2-40B4-BE49-F238E27FC236}">
                  <a16:creationId xmlns:a16="http://schemas.microsoft.com/office/drawing/2014/main" id="{1804F475-CBD8-CB47-9804-7017B18CE6A0}"/>
                </a:ext>
              </a:extLst>
            </p:cNvPr>
            <p:cNvCxnSpPr>
              <a:cxnSpLocks/>
              <a:stCxn id="92" idx="3"/>
              <a:endCxn id="94" idx="4"/>
            </p:cNvCxnSpPr>
            <p:nvPr/>
          </p:nvCxnSpPr>
          <p:spPr>
            <a:xfrm>
              <a:off x="2932158" y="1747154"/>
              <a:ext cx="1557510" cy="614478"/>
            </a:xfrm>
            <a:prstGeom prst="curvedConnector2">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05" name="Connector: Curved 48">
              <a:extLst>
                <a:ext uri="{FF2B5EF4-FFF2-40B4-BE49-F238E27FC236}">
                  <a16:creationId xmlns:a16="http://schemas.microsoft.com/office/drawing/2014/main" id="{DB3C8B8F-1340-3F4B-BBD7-328C685469C7}"/>
                </a:ext>
              </a:extLst>
            </p:cNvPr>
            <p:cNvCxnSpPr>
              <a:cxnSpLocks/>
              <a:stCxn id="92" idx="1"/>
              <a:endCxn id="91" idx="0"/>
            </p:cNvCxnSpPr>
            <p:nvPr/>
          </p:nvCxnSpPr>
          <p:spPr>
            <a:xfrm rot="10800000" flipV="1">
              <a:off x="1265940" y="1747153"/>
              <a:ext cx="410461" cy="278473"/>
            </a:xfrm>
            <a:prstGeom prst="curvedConnector2">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Connector: Curved 51">
              <a:extLst>
                <a:ext uri="{FF2B5EF4-FFF2-40B4-BE49-F238E27FC236}">
                  <a16:creationId xmlns:a16="http://schemas.microsoft.com/office/drawing/2014/main" id="{13739CC2-99D3-554B-8C60-4FE06B99E5DD}"/>
                </a:ext>
              </a:extLst>
            </p:cNvPr>
            <p:cNvCxnSpPr>
              <a:cxnSpLocks/>
              <a:stCxn id="92" idx="3"/>
              <a:endCxn id="93" idx="0"/>
            </p:cNvCxnSpPr>
            <p:nvPr/>
          </p:nvCxnSpPr>
          <p:spPr>
            <a:xfrm>
              <a:off x="2932158" y="1747154"/>
              <a:ext cx="523761" cy="737182"/>
            </a:xfrm>
            <a:prstGeom prst="curvedConnector2">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Straight Arrow Connector 131">
              <a:extLst>
                <a:ext uri="{FF2B5EF4-FFF2-40B4-BE49-F238E27FC236}">
                  <a16:creationId xmlns:a16="http://schemas.microsoft.com/office/drawing/2014/main" id="{9C060EAA-0301-0244-852C-08D037B69552}"/>
                </a:ext>
              </a:extLst>
            </p:cNvPr>
            <p:cNvCxnSpPr>
              <a:cxnSpLocks/>
              <a:stCxn id="90" idx="3"/>
              <a:endCxn id="93" idx="1"/>
            </p:cNvCxnSpPr>
            <p:nvPr/>
          </p:nvCxnSpPr>
          <p:spPr>
            <a:xfrm>
              <a:off x="2055942" y="3322536"/>
              <a:ext cx="82342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9" name="Straight Arrow Connector 188">
              <a:extLst>
                <a:ext uri="{FF2B5EF4-FFF2-40B4-BE49-F238E27FC236}">
                  <a16:creationId xmlns:a16="http://schemas.microsoft.com/office/drawing/2014/main" id="{AE055AF2-857C-1E4B-AFBD-AB85C545D35E}"/>
                </a:ext>
              </a:extLst>
            </p:cNvPr>
            <p:cNvCxnSpPr>
              <a:cxnSpLocks/>
            </p:cNvCxnSpPr>
            <p:nvPr/>
          </p:nvCxnSpPr>
          <p:spPr>
            <a:xfrm flipH="1">
              <a:off x="2066703" y="3474936"/>
              <a:ext cx="81897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94" name="TextBox 193">
            <a:extLst>
              <a:ext uri="{FF2B5EF4-FFF2-40B4-BE49-F238E27FC236}">
                <a16:creationId xmlns:a16="http://schemas.microsoft.com/office/drawing/2014/main" id="{A876C3DB-E577-9041-AC94-C8FCB3095A95}"/>
              </a:ext>
            </a:extLst>
          </p:cNvPr>
          <p:cNvSpPr txBox="1"/>
          <p:nvPr/>
        </p:nvSpPr>
        <p:spPr>
          <a:xfrm>
            <a:off x="5004081" y="1804887"/>
            <a:ext cx="4084538" cy="769441"/>
          </a:xfrm>
          <a:prstGeom prst="rect">
            <a:avLst/>
          </a:prstGeom>
          <a:noFill/>
        </p:spPr>
        <p:txBody>
          <a:bodyPr wrap="square" rtlCol="0">
            <a:spAutoFit/>
          </a:bodyPr>
          <a:lstStyle/>
          <a:p>
            <a:pPr algn="ctr"/>
            <a:r>
              <a:rPr lang="en-US" sz="2200" dirty="0"/>
              <a:t>so, the control and the rest of the CPU have to </a:t>
            </a:r>
            <a:r>
              <a:rPr lang="en-US" sz="2200" b="1" dirty="0"/>
              <a:t>take turns.</a:t>
            </a:r>
            <a:endParaRPr lang="en-US" sz="2200" dirty="0"/>
          </a:p>
        </p:txBody>
      </p:sp>
      <p:sp>
        <p:nvSpPr>
          <p:cNvPr id="195" name="TextBox 194">
            <a:extLst>
              <a:ext uri="{FF2B5EF4-FFF2-40B4-BE49-F238E27FC236}">
                <a16:creationId xmlns:a16="http://schemas.microsoft.com/office/drawing/2014/main" id="{381F1F30-0C8D-6F41-9EB1-2069A1DC6860}"/>
              </a:ext>
            </a:extLst>
          </p:cNvPr>
          <p:cNvSpPr txBox="1"/>
          <p:nvPr/>
        </p:nvSpPr>
        <p:spPr>
          <a:xfrm>
            <a:off x="3783194" y="937509"/>
            <a:ext cx="3711069" cy="769441"/>
          </a:xfrm>
          <a:prstGeom prst="rect">
            <a:avLst/>
          </a:prstGeom>
          <a:noFill/>
        </p:spPr>
        <p:txBody>
          <a:bodyPr wrap="square" rtlCol="0">
            <a:spAutoFit/>
          </a:bodyPr>
          <a:lstStyle/>
          <a:p>
            <a:pPr algn="ctr"/>
            <a:r>
              <a:rPr lang="en-US" sz="2200" dirty="0"/>
              <a:t>the memory is now used for both the </a:t>
            </a:r>
            <a:r>
              <a:rPr lang="en-US" sz="2200" b="1" dirty="0"/>
              <a:t>F </a:t>
            </a:r>
            <a:r>
              <a:rPr lang="en-US" sz="2200" dirty="0"/>
              <a:t>and </a:t>
            </a:r>
            <a:r>
              <a:rPr lang="en-US" sz="2200" b="1" dirty="0"/>
              <a:t>M</a:t>
            </a:r>
            <a:r>
              <a:rPr lang="en-US" sz="2200" dirty="0"/>
              <a:t> phases.</a:t>
            </a:r>
          </a:p>
        </p:txBody>
      </p:sp>
      <p:sp>
        <p:nvSpPr>
          <p:cNvPr id="196" name="TextBox 195">
            <a:extLst>
              <a:ext uri="{FF2B5EF4-FFF2-40B4-BE49-F238E27FC236}">
                <a16:creationId xmlns:a16="http://schemas.microsoft.com/office/drawing/2014/main" id="{8E895569-5287-1A49-B68B-66F737C463F8}"/>
              </a:ext>
            </a:extLst>
          </p:cNvPr>
          <p:cNvSpPr txBox="1"/>
          <p:nvPr/>
        </p:nvSpPr>
        <p:spPr>
          <a:xfrm>
            <a:off x="5849075" y="2857500"/>
            <a:ext cx="3228783" cy="1107996"/>
          </a:xfrm>
          <a:prstGeom prst="rect">
            <a:avLst/>
          </a:prstGeom>
          <a:noFill/>
        </p:spPr>
        <p:txBody>
          <a:bodyPr wrap="square" rtlCol="0">
            <a:spAutoFit/>
          </a:bodyPr>
          <a:lstStyle/>
          <a:p>
            <a:pPr algn="ctr"/>
            <a:r>
              <a:rPr lang="en-US" sz="2200" dirty="0"/>
              <a:t>which means each instruction takes </a:t>
            </a:r>
            <a:r>
              <a:rPr lang="en-US" sz="2200" b="1" dirty="0"/>
              <a:t>multiple steps…</a:t>
            </a:r>
            <a:endParaRPr lang="en-US" sz="2200" dirty="0"/>
          </a:p>
        </p:txBody>
      </p:sp>
    </p:spTree>
    <p:extLst>
      <p:ext uri="{BB962C8B-B14F-4D97-AF65-F5344CB8AC3E}">
        <p14:creationId xmlns:p14="http://schemas.microsoft.com/office/powerpoint/2010/main" val="42731932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0"/>
      <p:bldP spid="195" grpId="0"/>
      <p:bldP spid="19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Multi-cycle machine control</a:t>
            </a:r>
          </a:p>
        </p:txBody>
      </p:sp>
      <p:sp>
        <p:nvSpPr>
          <p:cNvPr id="3" name="Content Placeholder 2"/>
          <p:cNvSpPr>
            <a:spLocks noGrp="1"/>
          </p:cNvSpPr>
          <p:nvPr>
            <p:ph idx="1"/>
          </p:nvPr>
        </p:nvSpPr>
        <p:spPr>
          <a:xfrm>
            <a:off x="152400" y="495302"/>
            <a:ext cx="8763000" cy="555193"/>
          </a:xfrm>
        </p:spPr>
        <p:txBody>
          <a:bodyPr>
            <a:normAutofit/>
          </a:bodyPr>
          <a:lstStyle/>
          <a:p>
            <a:r>
              <a:rPr lang="en-US" dirty="0"/>
              <a:t>the simplest multi-cycle machine takes </a:t>
            </a:r>
            <a:r>
              <a:rPr lang="en-US" b="1" dirty="0"/>
              <a:t>two cycles per instruction:</a:t>
            </a:r>
            <a:endParaRPr lang="en-US" dirty="0"/>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11</a:t>
            </a:fld>
            <a:endParaRPr lang="en-US"/>
          </a:p>
        </p:txBody>
      </p:sp>
      <p:sp>
        <p:nvSpPr>
          <p:cNvPr id="7" name="Freeform: Shape 9"/>
          <p:cNvSpPr/>
          <p:nvPr/>
        </p:nvSpPr>
        <p:spPr>
          <a:xfrm>
            <a:off x="435631" y="1759323"/>
            <a:ext cx="7506160" cy="990600"/>
          </a:xfrm>
          <a:custGeom>
            <a:avLst/>
            <a:gdLst>
              <a:gd name="connsiteX0" fmla="*/ 0 w 4605050"/>
              <a:gd name="connsiteY0" fmla="*/ 1189822 h 1189822"/>
              <a:gd name="connsiteX1" fmla="*/ 0 w 4605050"/>
              <a:gd name="connsiteY1" fmla="*/ 0 h 1189822"/>
              <a:gd name="connsiteX2" fmla="*/ 1156771 w 4605050"/>
              <a:gd name="connsiteY2" fmla="*/ 0 h 1189822"/>
              <a:gd name="connsiteX3" fmla="*/ 1156771 w 4605050"/>
              <a:gd name="connsiteY3" fmla="*/ 1134738 h 1189822"/>
              <a:gd name="connsiteX4" fmla="*/ 2346592 w 4605050"/>
              <a:gd name="connsiteY4" fmla="*/ 1134738 h 1189822"/>
              <a:gd name="connsiteX5" fmla="*/ 2346592 w 4605050"/>
              <a:gd name="connsiteY5" fmla="*/ 0 h 1189822"/>
              <a:gd name="connsiteX6" fmla="*/ 3459296 w 4605050"/>
              <a:gd name="connsiteY6" fmla="*/ 0 h 1189822"/>
              <a:gd name="connsiteX7" fmla="*/ 3459296 w 4605050"/>
              <a:gd name="connsiteY7" fmla="*/ 1101687 h 1189822"/>
              <a:gd name="connsiteX8" fmla="*/ 4605050 w 4605050"/>
              <a:gd name="connsiteY8" fmla="*/ 1101687 h 1189822"/>
              <a:gd name="connsiteX0" fmla="*/ 0 w 4605050"/>
              <a:gd name="connsiteY0" fmla="*/ 1189822 h 1189822"/>
              <a:gd name="connsiteX1" fmla="*/ 0 w 4605050"/>
              <a:gd name="connsiteY1" fmla="*/ 0 h 1189822"/>
              <a:gd name="connsiteX2" fmla="*/ 1156771 w 4605050"/>
              <a:gd name="connsiteY2" fmla="*/ 0 h 1189822"/>
              <a:gd name="connsiteX3" fmla="*/ 1156771 w 4605050"/>
              <a:gd name="connsiteY3" fmla="*/ 1134738 h 1189822"/>
              <a:gd name="connsiteX4" fmla="*/ 2346592 w 4605050"/>
              <a:gd name="connsiteY4" fmla="*/ 1134738 h 1189822"/>
              <a:gd name="connsiteX5" fmla="*/ 2346592 w 4605050"/>
              <a:gd name="connsiteY5" fmla="*/ 0 h 1189822"/>
              <a:gd name="connsiteX6" fmla="*/ 3459296 w 4605050"/>
              <a:gd name="connsiteY6" fmla="*/ 0 h 1189822"/>
              <a:gd name="connsiteX7" fmla="*/ 3459296 w 4605050"/>
              <a:gd name="connsiteY7" fmla="*/ 1101687 h 1189822"/>
              <a:gd name="connsiteX8" fmla="*/ 4484832 w 4605050"/>
              <a:gd name="connsiteY8" fmla="*/ 1103259 h 1189822"/>
              <a:gd name="connsiteX9" fmla="*/ 4605050 w 4605050"/>
              <a:gd name="connsiteY9" fmla="*/ 1101687 h 1189822"/>
              <a:gd name="connsiteX0" fmla="*/ 0 w 4625417"/>
              <a:gd name="connsiteY0" fmla="*/ 1189822 h 1189822"/>
              <a:gd name="connsiteX1" fmla="*/ 0 w 4625417"/>
              <a:gd name="connsiteY1" fmla="*/ 0 h 1189822"/>
              <a:gd name="connsiteX2" fmla="*/ 1156771 w 4625417"/>
              <a:gd name="connsiteY2" fmla="*/ 0 h 1189822"/>
              <a:gd name="connsiteX3" fmla="*/ 1156771 w 4625417"/>
              <a:gd name="connsiteY3" fmla="*/ 1134738 h 1189822"/>
              <a:gd name="connsiteX4" fmla="*/ 2346592 w 4625417"/>
              <a:gd name="connsiteY4" fmla="*/ 1134738 h 1189822"/>
              <a:gd name="connsiteX5" fmla="*/ 2346592 w 4625417"/>
              <a:gd name="connsiteY5" fmla="*/ 0 h 1189822"/>
              <a:gd name="connsiteX6" fmla="*/ 3459296 w 4625417"/>
              <a:gd name="connsiteY6" fmla="*/ 0 h 1189822"/>
              <a:gd name="connsiteX7" fmla="*/ 3459296 w 4625417"/>
              <a:gd name="connsiteY7" fmla="*/ 1101687 h 1189822"/>
              <a:gd name="connsiteX8" fmla="*/ 4484832 w 4625417"/>
              <a:gd name="connsiteY8" fmla="*/ 1103259 h 1189822"/>
              <a:gd name="connsiteX9" fmla="*/ 4625417 w 4625417"/>
              <a:gd name="connsiteY9" fmla="*/ 3390 h 1189822"/>
              <a:gd name="connsiteX0" fmla="*/ 0 w 4625417"/>
              <a:gd name="connsiteY0" fmla="*/ 1189822 h 1189822"/>
              <a:gd name="connsiteX1" fmla="*/ 0 w 4625417"/>
              <a:gd name="connsiteY1" fmla="*/ 0 h 1189822"/>
              <a:gd name="connsiteX2" fmla="*/ 1156771 w 4625417"/>
              <a:gd name="connsiteY2" fmla="*/ 0 h 1189822"/>
              <a:gd name="connsiteX3" fmla="*/ 1156771 w 4625417"/>
              <a:gd name="connsiteY3" fmla="*/ 1134738 h 1189822"/>
              <a:gd name="connsiteX4" fmla="*/ 2346592 w 4625417"/>
              <a:gd name="connsiteY4" fmla="*/ 1134738 h 1189822"/>
              <a:gd name="connsiteX5" fmla="*/ 2346592 w 4625417"/>
              <a:gd name="connsiteY5" fmla="*/ 0 h 1189822"/>
              <a:gd name="connsiteX6" fmla="*/ 3459296 w 4625417"/>
              <a:gd name="connsiteY6" fmla="*/ 0 h 1189822"/>
              <a:gd name="connsiteX7" fmla="*/ 3459296 w 4625417"/>
              <a:gd name="connsiteY7" fmla="*/ 1101687 h 1189822"/>
              <a:gd name="connsiteX8" fmla="*/ 4600241 w 4625417"/>
              <a:gd name="connsiteY8" fmla="*/ 1116490 h 1189822"/>
              <a:gd name="connsiteX9" fmla="*/ 4625417 w 4625417"/>
              <a:gd name="connsiteY9" fmla="*/ 3390 h 1189822"/>
              <a:gd name="connsiteX0" fmla="*/ 0 w 4625417"/>
              <a:gd name="connsiteY0" fmla="*/ 1189822 h 1189822"/>
              <a:gd name="connsiteX1" fmla="*/ 0 w 4625417"/>
              <a:gd name="connsiteY1" fmla="*/ 0 h 1189822"/>
              <a:gd name="connsiteX2" fmla="*/ 1156771 w 4625417"/>
              <a:gd name="connsiteY2" fmla="*/ 0 h 1189822"/>
              <a:gd name="connsiteX3" fmla="*/ 1156771 w 4625417"/>
              <a:gd name="connsiteY3" fmla="*/ 1134738 h 1189822"/>
              <a:gd name="connsiteX4" fmla="*/ 2346592 w 4625417"/>
              <a:gd name="connsiteY4" fmla="*/ 1134738 h 1189822"/>
              <a:gd name="connsiteX5" fmla="*/ 2346592 w 4625417"/>
              <a:gd name="connsiteY5" fmla="*/ 0 h 1189822"/>
              <a:gd name="connsiteX6" fmla="*/ 3459296 w 4625417"/>
              <a:gd name="connsiteY6" fmla="*/ 0 h 1189822"/>
              <a:gd name="connsiteX7" fmla="*/ 3459296 w 4625417"/>
              <a:gd name="connsiteY7" fmla="*/ 1101687 h 1189822"/>
              <a:gd name="connsiteX8" fmla="*/ 4620607 w 4625417"/>
              <a:gd name="connsiteY8" fmla="*/ 1103258 h 1189822"/>
              <a:gd name="connsiteX9" fmla="*/ 4625417 w 4625417"/>
              <a:gd name="connsiteY9" fmla="*/ 3390 h 1189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25417" h="1189822">
                <a:moveTo>
                  <a:pt x="0" y="1189822"/>
                </a:moveTo>
                <a:lnTo>
                  <a:pt x="0" y="0"/>
                </a:lnTo>
                <a:lnTo>
                  <a:pt x="1156771" y="0"/>
                </a:lnTo>
                <a:lnTo>
                  <a:pt x="1156771" y="1134738"/>
                </a:lnTo>
                <a:lnTo>
                  <a:pt x="2346592" y="1134738"/>
                </a:lnTo>
                <a:lnTo>
                  <a:pt x="2346592" y="0"/>
                </a:lnTo>
                <a:lnTo>
                  <a:pt x="3459296" y="0"/>
                </a:lnTo>
                <a:lnTo>
                  <a:pt x="3459296" y="1101687"/>
                </a:lnTo>
                <a:lnTo>
                  <a:pt x="4620607" y="1103258"/>
                </a:lnTo>
                <a:cubicBezTo>
                  <a:pt x="4622210" y="736635"/>
                  <a:pt x="4623814" y="370013"/>
                  <a:pt x="4625417" y="3390"/>
                </a:cubicBezTo>
              </a:path>
            </a:pathLst>
          </a:custGeom>
          <a:noFill/>
          <a:ln w="571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p:cNvGrpSpPr/>
          <p:nvPr/>
        </p:nvGrpSpPr>
        <p:grpSpPr>
          <a:xfrm>
            <a:off x="508617" y="876300"/>
            <a:ext cx="7433174" cy="806822"/>
            <a:chOff x="797346" y="1745877"/>
            <a:chExt cx="3774654" cy="806822"/>
          </a:xfrm>
        </p:grpSpPr>
        <p:sp>
          <p:nvSpPr>
            <p:cNvPr id="9" name="Left Brace 8"/>
            <p:cNvSpPr/>
            <p:nvPr/>
          </p:nvSpPr>
          <p:spPr>
            <a:xfrm rot="5400000">
              <a:off x="2504028" y="484727"/>
              <a:ext cx="361290" cy="3774654"/>
            </a:xfrm>
            <a:prstGeom prst="leftBrace">
              <a:avLst>
                <a:gd name="adj1" fmla="val 49899"/>
                <a:gd name="adj2" fmla="val 50000"/>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000"/>
            </a:p>
          </p:txBody>
        </p:sp>
        <p:sp>
          <p:nvSpPr>
            <p:cNvPr id="10" name="TextBox 9"/>
            <p:cNvSpPr txBox="1"/>
            <p:nvPr/>
          </p:nvSpPr>
          <p:spPr>
            <a:xfrm>
              <a:off x="1101886" y="1745877"/>
              <a:ext cx="3165575" cy="523220"/>
            </a:xfrm>
            <a:prstGeom prst="rect">
              <a:avLst/>
            </a:prstGeom>
            <a:noFill/>
          </p:spPr>
          <p:txBody>
            <a:bodyPr wrap="square" rtlCol="0">
              <a:spAutoFit/>
            </a:bodyPr>
            <a:lstStyle/>
            <a:p>
              <a:pPr algn="ctr"/>
              <a:r>
                <a:rPr lang="en-US" sz="2800" b="1" dirty="0" err="1">
                  <a:solidFill>
                    <a:srgbClr val="FF0000"/>
                  </a:solidFill>
                  <a:latin typeface="Consolas" panose="020B0609020204030204" pitchFamily="49" charset="0"/>
                  <a:cs typeface="Consolas" panose="020B0609020204030204" pitchFamily="49" charset="0"/>
                </a:rPr>
                <a:t>sb</a:t>
              </a:r>
              <a:r>
                <a:rPr lang="en-US" sz="2800" b="1" dirty="0">
                  <a:solidFill>
                    <a:srgbClr val="FF0000"/>
                  </a:solidFill>
                  <a:latin typeface="Consolas" panose="020B0609020204030204" pitchFamily="49" charset="0"/>
                  <a:cs typeface="Consolas" panose="020B0609020204030204" pitchFamily="49" charset="0"/>
                </a:rPr>
                <a:t> </a:t>
              </a:r>
              <a:r>
                <a:rPr lang="en-US" sz="2800" b="1" dirty="0">
                  <a:latin typeface="Consolas" panose="020B0609020204030204" pitchFamily="49" charset="0"/>
                  <a:cs typeface="Consolas" panose="020B0609020204030204" pitchFamily="49" charset="0"/>
                </a:rPr>
                <a:t>t0, 4(s0)</a:t>
              </a:r>
            </a:p>
          </p:txBody>
        </p:sp>
      </p:grpSp>
      <p:grpSp>
        <p:nvGrpSpPr>
          <p:cNvPr id="17" name="Group 16"/>
          <p:cNvGrpSpPr/>
          <p:nvPr/>
        </p:nvGrpSpPr>
        <p:grpSpPr>
          <a:xfrm>
            <a:off x="6815782" y="2763818"/>
            <a:ext cx="2252018" cy="1039830"/>
            <a:chOff x="3497865" y="3619500"/>
            <a:chExt cx="2252018" cy="1039830"/>
          </a:xfrm>
        </p:grpSpPr>
        <p:cxnSp>
          <p:nvCxnSpPr>
            <p:cNvPr id="18" name="Straight Arrow Connector 17"/>
            <p:cNvCxnSpPr/>
            <p:nvPr/>
          </p:nvCxnSpPr>
          <p:spPr>
            <a:xfrm flipV="1">
              <a:off x="4614229" y="3619500"/>
              <a:ext cx="0" cy="361292"/>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497865" y="3951444"/>
              <a:ext cx="2252018" cy="707886"/>
            </a:xfrm>
            <a:prstGeom prst="rect">
              <a:avLst/>
            </a:prstGeom>
            <a:noFill/>
          </p:spPr>
          <p:txBody>
            <a:bodyPr wrap="square" rtlCol="0">
              <a:spAutoFit/>
            </a:bodyPr>
            <a:lstStyle/>
            <a:p>
              <a:pPr algn="ctr"/>
              <a:r>
                <a:rPr lang="en-US" sz="2000" dirty="0">
                  <a:solidFill>
                    <a:srgbClr val="7030A0"/>
                  </a:solidFill>
                  <a:latin typeface="Segoe UI" charset="0"/>
                  <a:ea typeface="Segoe UI" charset="0"/>
                  <a:cs typeface="Segoe UI" charset="0"/>
                </a:rPr>
                <a:t>use memory for </a:t>
              </a:r>
              <a:r>
                <a:rPr lang="en-US" sz="2000" b="1" dirty="0">
                  <a:solidFill>
                    <a:srgbClr val="7030A0"/>
                  </a:solidFill>
                  <a:latin typeface="Segoe UI" charset="0"/>
                  <a:ea typeface="Segoe UI" charset="0"/>
                  <a:cs typeface="Segoe UI" charset="0"/>
                </a:rPr>
                <a:t>M:</a:t>
              </a:r>
              <a:r>
                <a:rPr lang="en-US" sz="2000" dirty="0">
                  <a:solidFill>
                    <a:srgbClr val="7030A0"/>
                  </a:solidFill>
                  <a:latin typeface="Segoe UI" charset="0"/>
                  <a:ea typeface="Segoe UI" charset="0"/>
                  <a:cs typeface="Segoe UI" charset="0"/>
                </a:rPr>
                <a:t> </a:t>
              </a:r>
              <a:r>
                <a:rPr lang="en-US" sz="2000" dirty="0">
                  <a:latin typeface="Segoe UI" charset="0"/>
                  <a:ea typeface="Segoe UI" charset="0"/>
                  <a:cs typeface="Segoe UI" charset="0"/>
                </a:rPr>
                <a:t>store value</a:t>
              </a:r>
            </a:p>
          </p:txBody>
        </p:sp>
      </p:grpSp>
      <p:grpSp>
        <p:nvGrpSpPr>
          <p:cNvPr id="23" name="Group 22"/>
          <p:cNvGrpSpPr/>
          <p:nvPr/>
        </p:nvGrpSpPr>
        <p:grpSpPr>
          <a:xfrm>
            <a:off x="507289" y="2768555"/>
            <a:ext cx="3643669" cy="1069176"/>
            <a:chOff x="634067" y="1441079"/>
            <a:chExt cx="3589365" cy="1069176"/>
          </a:xfrm>
        </p:grpSpPr>
        <p:sp>
          <p:nvSpPr>
            <p:cNvPr id="24" name="Left Brace 23"/>
            <p:cNvSpPr/>
            <p:nvPr/>
          </p:nvSpPr>
          <p:spPr>
            <a:xfrm rot="16200000">
              <a:off x="2248105" y="-172959"/>
              <a:ext cx="361290" cy="3589365"/>
            </a:xfrm>
            <a:prstGeom prst="leftBrace">
              <a:avLst>
                <a:gd name="adj1" fmla="val 49899"/>
                <a:gd name="adj2" fmla="val 50000"/>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Segoe UI" charset="0"/>
                <a:ea typeface="Segoe UI" charset="0"/>
                <a:cs typeface="Segoe UI" charset="0"/>
              </a:endParaRPr>
            </a:p>
          </p:txBody>
        </p:sp>
        <p:sp>
          <p:nvSpPr>
            <p:cNvPr id="25" name="TextBox 24"/>
            <p:cNvSpPr txBox="1"/>
            <p:nvPr/>
          </p:nvSpPr>
          <p:spPr>
            <a:xfrm>
              <a:off x="1494852" y="1802369"/>
              <a:ext cx="1867798" cy="707886"/>
            </a:xfrm>
            <a:prstGeom prst="rect">
              <a:avLst/>
            </a:prstGeom>
            <a:noFill/>
          </p:spPr>
          <p:txBody>
            <a:bodyPr wrap="square" rtlCol="0">
              <a:spAutoFit/>
            </a:bodyPr>
            <a:lstStyle/>
            <a:p>
              <a:pPr algn="ctr"/>
              <a:r>
                <a:rPr lang="en-US" sz="2000" dirty="0">
                  <a:solidFill>
                    <a:srgbClr val="7030A0"/>
                  </a:solidFill>
                  <a:latin typeface="Segoe UI" charset="0"/>
                  <a:ea typeface="Segoe UI" charset="0"/>
                  <a:cs typeface="Segoe UI" charset="0"/>
                </a:rPr>
                <a:t>use memory for </a:t>
              </a:r>
              <a:r>
                <a:rPr lang="en-US" sz="2000" b="1" dirty="0">
                  <a:solidFill>
                    <a:srgbClr val="7030A0"/>
                  </a:solidFill>
                  <a:latin typeface="Segoe UI" charset="0"/>
                  <a:ea typeface="Segoe UI" charset="0"/>
                  <a:cs typeface="Segoe UI" charset="0"/>
                </a:rPr>
                <a:t>F...</a:t>
              </a:r>
            </a:p>
          </p:txBody>
        </p:sp>
      </p:grpSp>
      <p:grpSp>
        <p:nvGrpSpPr>
          <p:cNvPr id="28" name="Group 27">
            <a:extLst>
              <a:ext uri="{FF2B5EF4-FFF2-40B4-BE49-F238E27FC236}">
                <a16:creationId xmlns:a16="http://schemas.microsoft.com/office/drawing/2014/main" id="{686F86D8-FF89-FE4D-BB0C-6BFAFC47948B}"/>
              </a:ext>
            </a:extLst>
          </p:cNvPr>
          <p:cNvGrpSpPr/>
          <p:nvPr/>
        </p:nvGrpSpPr>
        <p:grpSpPr>
          <a:xfrm>
            <a:off x="4317213" y="2768555"/>
            <a:ext cx="3528291" cy="761400"/>
            <a:chOff x="634067" y="1441079"/>
            <a:chExt cx="3589365" cy="761400"/>
          </a:xfrm>
        </p:grpSpPr>
        <p:sp>
          <p:nvSpPr>
            <p:cNvPr id="29" name="Left Brace 28">
              <a:extLst>
                <a:ext uri="{FF2B5EF4-FFF2-40B4-BE49-F238E27FC236}">
                  <a16:creationId xmlns:a16="http://schemas.microsoft.com/office/drawing/2014/main" id="{A00ADF18-1F84-734D-983B-6A93C1FE376A}"/>
                </a:ext>
              </a:extLst>
            </p:cNvPr>
            <p:cNvSpPr/>
            <p:nvPr/>
          </p:nvSpPr>
          <p:spPr>
            <a:xfrm rot="16200000">
              <a:off x="2248105" y="-172959"/>
              <a:ext cx="361290" cy="3589365"/>
            </a:xfrm>
            <a:prstGeom prst="leftBrace">
              <a:avLst>
                <a:gd name="adj1" fmla="val 49899"/>
                <a:gd name="adj2" fmla="val 50000"/>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Segoe UI" charset="0"/>
                <a:ea typeface="Segoe UI" charset="0"/>
                <a:cs typeface="Segoe UI" charset="0"/>
              </a:endParaRPr>
            </a:p>
          </p:txBody>
        </p:sp>
        <p:sp>
          <p:nvSpPr>
            <p:cNvPr id="30" name="TextBox 29">
              <a:extLst>
                <a:ext uri="{FF2B5EF4-FFF2-40B4-BE49-F238E27FC236}">
                  <a16:creationId xmlns:a16="http://schemas.microsoft.com/office/drawing/2014/main" id="{92BED20F-6FF8-824C-A415-FB837338DF95}"/>
                </a:ext>
              </a:extLst>
            </p:cNvPr>
            <p:cNvSpPr txBox="1"/>
            <p:nvPr/>
          </p:nvSpPr>
          <p:spPr>
            <a:xfrm>
              <a:off x="1494852" y="1802369"/>
              <a:ext cx="1867798" cy="400110"/>
            </a:xfrm>
            <a:prstGeom prst="rect">
              <a:avLst/>
            </a:prstGeom>
            <a:noFill/>
          </p:spPr>
          <p:txBody>
            <a:bodyPr wrap="square" rtlCol="0">
              <a:spAutoFit/>
            </a:bodyPr>
            <a:lstStyle/>
            <a:p>
              <a:pPr algn="ctr"/>
              <a:r>
                <a:rPr lang="en-US" sz="2000" b="1" dirty="0">
                  <a:latin typeface="Segoe UI" charset="0"/>
                  <a:ea typeface="Segoe UI" charset="0"/>
                  <a:cs typeface="Segoe UI" charset="0"/>
                </a:rPr>
                <a:t>D, X</a:t>
              </a:r>
              <a:r>
                <a:rPr lang="mr-IN" sz="2000" b="1" dirty="0">
                  <a:latin typeface="Segoe UI" charset="0"/>
                  <a:ea typeface="Segoe UI" charset="0"/>
                  <a:cs typeface="Segoe UI" charset="0"/>
                </a:rPr>
                <a:t>…</a:t>
              </a:r>
              <a:endParaRPr lang="en-US" sz="2000" b="1" dirty="0">
                <a:latin typeface="Segoe UI" charset="0"/>
                <a:ea typeface="Segoe UI" charset="0"/>
                <a:cs typeface="Segoe UI" charset="0"/>
              </a:endParaRPr>
            </a:p>
          </p:txBody>
        </p:sp>
      </p:grpSp>
      <p:grpSp>
        <p:nvGrpSpPr>
          <p:cNvPr id="31" name="Group 30">
            <a:extLst>
              <a:ext uri="{FF2B5EF4-FFF2-40B4-BE49-F238E27FC236}">
                <a16:creationId xmlns:a16="http://schemas.microsoft.com/office/drawing/2014/main" id="{9F0495E5-BDC0-FB46-A92F-97229A47467D}"/>
              </a:ext>
            </a:extLst>
          </p:cNvPr>
          <p:cNvGrpSpPr/>
          <p:nvPr/>
        </p:nvGrpSpPr>
        <p:grpSpPr>
          <a:xfrm>
            <a:off x="3181560" y="2759083"/>
            <a:ext cx="2054661" cy="1347607"/>
            <a:chOff x="3563869" y="3619500"/>
            <a:chExt cx="2054661" cy="1347607"/>
          </a:xfrm>
        </p:grpSpPr>
        <p:cxnSp>
          <p:nvCxnSpPr>
            <p:cNvPr id="32" name="Straight Arrow Connector 31">
              <a:extLst>
                <a:ext uri="{FF2B5EF4-FFF2-40B4-BE49-F238E27FC236}">
                  <a16:creationId xmlns:a16="http://schemas.microsoft.com/office/drawing/2014/main" id="{A521364D-EC27-984A-90EF-09CA71AD8214}"/>
                </a:ext>
              </a:extLst>
            </p:cNvPr>
            <p:cNvCxnSpPr/>
            <p:nvPr/>
          </p:nvCxnSpPr>
          <p:spPr>
            <a:xfrm flipV="1">
              <a:off x="4614229" y="3619500"/>
              <a:ext cx="0" cy="361292"/>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71E359C4-05A8-8F4A-9028-717B4A535D23}"/>
                </a:ext>
              </a:extLst>
            </p:cNvPr>
            <p:cNvSpPr txBox="1"/>
            <p:nvPr/>
          </p:nvSpPr>
          <p:spPr>
            <a:xfrm>
              <a:off x="3563869" y="3951444"/>
              <a:ext cx="2054661" cy="1015663"/>
            </a:xfrm>
            <a:prstGeom prst="rect">
              <a:avLst/>
            </a:prstGeom>
            <a:noFill/>
          </p:spPr>
          <p:txBody>
            <a:bodyPr wrap="square" rtlCol="0">
              <a:spAutoFit/>
            </a:bodyPr>
            <a:lstStyle/>
            <a:p>
              <a:pPr algn="ctr"/>
              <a:r>
                <a:rPr lang="en-US" sz="2000" b="1" dirty="0">
                  <a:latin typeface="Segoe UI" charset="0"/>
                  <a:ea typeface="Segoe UI" charset="0"/>
                  <a:cs typeface="Segoe UI" charset="0"/>
                </a:rPr>
                <a:t>save </a:t>
              </a:r>
              <a:r>
                <a:rPr lang="en-US" sz="2000" dirty="0">
                  <a:latin typeface="Segoe UI" charset="0"/>
                  <a:ea typeface="Segoe UI" charset="0"/>
                  <a:cs typeface="Segoe UI" charset="0"/>
                </a:rPr>
                <a:t>the fetched  instruction into the control!</a:t>
              </a:r>
              <a:endParaRPr lang="en-US" sz="2000" b="1" dirty="0">
                <a:latin typeface="Segoe UI" charset="0"/>
                <a:ea typeface="Segoe UI" charset="0"/>
                <a:cs typeface="Segoe UI" charset="0"/>
              </a:endParaRPr>
            </a:p>
          </p:txBody>
        </p:sp>
      </p:grpSp>
      <p:sp>
        <p:nvSpPr>
          <p:cNvPr id="34" name="TextBox 33">
            <a:extLst>
              <a:ext uri="{FF2B5EF4-FFF2-40B4-BE49-F238E27FC236}">
                <a16:creationId xmlns:a16="http://schemas.microsoft.com/office/drawing/2014/main" id="{48F5544E-746B-D847-BDF2-3158433A33CE}"/>
              </a:ext>
            </a:extLst>
          </p:cNvPr>
          <p:cNvSpPr txBox="1"/>
          <p:nvPr/>
        </p:nvSpPr>
        <p:spPr>
          <a:xfrm>
            <a:off x="1124526" y="4137692"/>
            <a:ext cx="6818748" cy="769441"/>
          </a:xfrm>
          <a:prstGeom prst="rect">
            <a:avLst/>
          </a:prstGeom>
          <a:noFill/>
        </p:spPr>
        <p:txBody>
          <a:bodyPr wrap="square" rtlCol="0">
            <a:spAutoFit/>
          </a:bodyPr>
          <a:lstStyle/>
          <a:p>
            <a:pPr algn="ctr"/>
            <a:r>
              <a:rPr lang="en-US" sz="2200" dirty="0"/>
              <a:t>now the control has to remember </a:t>
            </a:r>
            <a:r>
              <a:rPr lang="en-US" sz="2200" b="1" dirty="0"/>
              <a:t>which </a:t>
            </a:r>
            <a:r>
              <a:rPr lang="en-US" sz="2200" b="1" dirty="0">
                <a:solidFill>
                  <a:srgbClr val="FF0000"/>
                </a:solidFill>
              </a:rPr>
              <a:t>state</a:t>
            </a:r>
            <a:r>
              <a:rPr lang="en-US" sz="2200" b="1" dirty="0"/>
              <a:t> it's in </a:t>
            </a:r>
            <a:r>
              <a:rPr lang="en-US" sz="2200" dirty="0"/>
              <a:t>as well as </a:t>
            </a:r>
            <a:r>
              <a:rPr lang="en-US" sz="2200" b="1" dirty="0"/>
              <a:t>what the fetched instruction was.</a:t>
            </a:r>
            <a:endParaRPr lang="en-US" sz="2200" dirty="0"/>
          </a:p>
        </p:txBody>
      </p:sp>
      <p:sp>
        <p:nvSpPr>
          <p:cNvPr id="35" name="TextBox 34">
            <a:extLst>
              <a:ext uri="{FF2B5EF4-FFF2-40B4-BE49-F238E27FC236}">
                <a16:creationId xmlns:a16="http://schemas.microsoft.com/office/drawing/2014/main" id="{3CD17126-AFEC-2A41-80C5-11C41CC74C82}"/>
              </a:ext>
            </a:extLst>
          </p:cNvPr>
          <p:cNvSpPr txBox="1"/>
          <p:nvPr/>
        </p:nvSpPr>
        <p:spPr>
          <a:xfrm>
            <a:off x="1612900" y="4959668"/>
            <a:ext cx="5918200" cy="430887"/>
          </a:xfrm>
          <a:prstGeom prst="rect">
            <a:avLst/>
          </a:prstGeom>
          <a:noFill/>
        </p:spPr>
        <p:txBody>
          <a:bodyPr wrap="square" rtlCol="0">
            <a:spAutoFit/>
          </a:bodyPr>
          <a:lstStyle/>
          <a:p>
            <a:pPr algn="ctr"/>
            <a:r>
              <a:rPr lang="en-US" sz="2200" dirty="0"/>
              <a:t>so a multi-cycle control unit </a:t>
            </a:r>
            <a:r>
              <a:rPr lang="en-US" sz="2200" b="1" dirty="0"/>
              <a:t>is an FSM.</a:t>
            </a:r>
            <a:endParaRPr lang="en-US" sz="2200" dirty="0"/>
          </a:p>
        </p:txBody>
      </p:sp>
    </p:spTree>
    <p:extLst>
      <p:ext uri="{BB962C8B-B14F-4D97-AF65-F5344CB8AC3E}">
        <p14:creationId xmlns:p14="http://schemas.microsoft.com/office/powerpoint/2010/main" val="8100199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4" grpId="0"/>
      <p:bldP spid="3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Single-cycle Control</a:t>
            </a:r>
          </a:p>
        </p:txBody>
      </p:sp>
      <p:sp>
        <p:nvSpPr>
          <p:cNvPr id="4" name="Footer Placeholder 3"/>
          <p:cNvSpPr>
            <a:spLocks noGrp="1"/>
          </p:cNvSpPr>
          <p:nvPr>
            <p:ph type="ftr" sz="quarter" idx="11"/>
          </p:nvPr>
        </p:nvSpPr>
        <p:spPr/>
        <p:txBody>
          <a:bodyPr/>
          <a:lstStyle/>
          <a:p>
            <a:r>
              <a:rPr lang="is-IS"/>
              <a:t>CS447</a:t>
            </a:r>
            <a:endParaRPr lang="en-US" dirty="0"/>
          </a:p>
        </p:txBody>
      </p:sp>
      <p:sp>
        <p:nvSpPr>
          <p:cNvPr id="5" name="Slide Number Placeholder 4"/>
          <p:cNvSpPr>
            <a:spLocks noGrp="1"/>
          </p:cNvSpPr>
          <p:nvPr>
            <p:ph type="sldNum" sz="quarter" idx="12"/>
          </p:nvPr>
        </p:nvSpPr>
        <p:spPr/>
        <p:txBody>
          <a:bodyPr/>
          <a:lstStyle/>
          <a:p>
            <a:fld id="{3552B95B-556F-44BD-91A5-D80C1B9E2BB3}" type="slidenum">
              <a:rPr lang="en-US" smtClean="0"/>
              <a:pPr/>
              <a:t>12</a:t>
            </a:fld>
            <a:endParaRPr lang="en-US"/>
          </a:p>
        </p:txBody>
      </p:sp>
    </p:spTree>
    <p:extLst>
      <p:ext uri="{BB962C8B-B14F-4D97-AF65-F5344CB8AC3E}">
        <p14:creationId xmlns:p14="http://schemas.microsoft.com/office/powerpoint/2010/main" val="157657041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 name="Straight Connector 34">
            <a:extLst>
              <a:ext uri="{FF2B5EF4-FFF2-40B4-BE49-F238E27FC236}">
                <a16:creationId xmlns:a16="http://schemas.microsoft.com/office/drawing/2014/main" id="{58FAA0E9-F393-9D44-BC9F-4FCF2564A897}"/>
              </a:ext>
            </a:extLst>
          </p:cNvPr>
          <p:cNvCxnSpPr>
            <a:cxnSpLocks/>
            <a:stCxn id="36" idx="2"/>
          </p:cNvCxnSpPr>
          <p:nvPr/>
        </p:nvCxnSpPr>
        <p:spPr>
          <a:xfrm flipH="1">
            <a:off x="6877553" y="1937095"/>
            <a:ext cx="796636" cy="987248"/>
          </a:xfrm>
          <a:prstGeom prst="line">
            <a:avLst/>
          </a:prstGeom>
          <a:ln w="38100">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a:t>The control hardware</a:t>
            </a:r>
          </a:p>
        </p:txBody>
      </p:sp>
      <p:sp>
        <p:nvSpPr>
          <p:cNvPr id="3" name="Content Placeholder 2"/>
          <p:cNvSpPr>
            <a:spLocks noGrp="1"/>
          </p:cNvSpPr>
          <p:nvPr>
            <p:ph idx="1"/>
          </p:nvPr>
        </p:nvSpPr>
        <p:spPr>
          <a:xfrm>
            <a:off x="152400" y="495301"/>
            <a:ext cx="8763000" cy="527421"/>
          </a:xfrm>
        </p:spPr>
        <p:txBody>
          <a:bodyPr>
            <a:normAutofit/>
          </a:bodyPr>
          <a:lstStyle/>
          <a:p>
            <a:r>
              <a:rPr lang="en-US" dirty="0"/>
              <a:t>in a </a:t>
            </a:r>
            <a:r>
              <a:rPr lang="en-US" b="1" dirty="0"/>
              <a:t>single-cycle machine, </a:t>
            </a:r>
            <a:r>
              <a:rPr lang="en-US" dirty="0"/>
              <a:t>the control's job is straightforward:</a:t>
            </a:r>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13</a:t>
            </a:fld>
            <a:endParaRPr lang="en-US"/>
          </a:p>
        </p:txBody>
      </p:sp>
      <p:sp>
        <p:nvSpPr>
          <p:cNvPr id="50" name="Rectangle 49"/>
          <p:cNvSpPr/>
          <p:nvPr/>
        </p:nvSpPr>
        <p:spPr>
          <a:xfrm>
            <a:off x="2616200" y="2638150"/>
            <a:ext cx="1793604" cy="1211018"/>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Instruction Memory</a:t>
            </a:r>
          </a:p>
        </p:txBody>
      </p:sp>
      <p:cxnSp>
        <p:nvCxnSpPr>
          <p:cNvPr id="55" name="Straight Arrow Connector 54"/>
          <p:cNvCxnSpPr/>
          <p:nvPr/>
        </p:nvCxnSpPr>
        <p:spPr>
          <a:xfrm>
            <a:off x="4409804" y="3205742"/>
            <a:ext cx="359988" cy="1419"/>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422877" y="2883209"/>
            <a:ext cx="2187394" cy="400110"/>
          </a:xfrm>
          <a:prstGeom prst="rect">
            <a:avLst/>
          </a:prstGeom>
          <a:noFill/>
        </p:spPr>
        <p:txBody>
          <a:bodyPr wrap="none" rtlCol="0">
            <a:spAutoFit/>
          </a:bodyPr>
          <a:lstStyle/>
          <a:p>
            <a:pPr algn="ctr"/>
            <a:r>
              <a:rPr lang="en-US" sz="2000" b="1" dirty="0">
                <a:latin typeface="Segoe UI" charset="0"/>
                <a:ea typeface="Segoe UI" charset="0"/>
                <a:cs typeface="Segoe UI" charset="0"/>
              </a:rPr>
              <a:t>address</a:t>
            </a:r>
            <a:r>
              <a:rPr lang="en-US" sz="2000" dirty="0">
                <a:latin typeface="Segoe UI" charset="0"/>
                <a:ea typeface="Segoe UI" charset="0"/>
                <a:cs typeface="Segoe UI" charset="0"/>
              </a:rPr>
              <a:t> goes in</a:t>
            </a:r>
            <a:r>
              <a:rPr lang="mr-IN" sz="2000" dirty="0">
                <a:latin typeface="Segoe UI" charset="0"/>
                <a:ea typeface="Segoe UI" charset="0"/>
                <a:cs typeface="Segoe UI" charset="0"/>
              </a:rPr>
              <a:t>…</a:t>
            </a:r>
            <a:endParaRPr lang="en-US" sz="2000" dirty="0">
              <a:latin typeface="Segoe UI" charset="0"/>
              <a:ea typeface="Segoe UI" charset="0"/>
              <a:cs typeface="Segoe UI" charset="0"/>
            </a:endParaRPr>
          </a:p>
        </p:txBody>
      </p:sp>
      <p:sp>
        <p:nvSpPr>
          <p:cNvPr id="60" name="TextBox 59"/>
          <p:cNvSpPr txBox="1"/>
          <p:nvPr/>
        </p:nvSpPr>
        <p:spPr>
          <a:xfrm>
            <a:off x="462609" y="3207161"/>
            <a:ext cx="1793604" cy="707886"/>
          </a:xfrm>
          <a:prstGeom prst="rect">
            <a:avLst/>
          </a:prstGeom>
          <a:noFill/>
        </p:spPr>
        <p:txBody>
          <a:bodyPr wrap="square" rtlCol="0">
            <a:spAutoFit/>
          </a:bodyPr>
          <a:lstStyle/>
          <a:p>
            <a:pPr algn="ctr"/>
            <a:r>
              <a:rPr lang="mr-IN" sz="2000" dirty="0">
                <a:latin typeface="Segoe UI" charset="0"/>
                <a:ea typeface="Segoe UI" charset="0"/>
                <a:cs typeface="Segoe UI" charset="0"/>
              </a:rPr>
              <a:t>…</a:t>
            </a:r>
            <a:r>
              <a:rPr lang="en-US" sz="2000" b="1" dirty="0">
                <a:latin typeface="Segoe UI" charset="0"/>
                <a:ea typeface="Segoe UI" charset="0"/>
                <a:cs typeface="Segoe UI" charset="0"/>
              </a:rPr>
              <a:t>instruction</a:t>
            </a:r>
            <a:r>
              <a:rPr lang="en-US" sz="2000" dirty="0">
                <a:latin typeface="Segoe UI" charset="0"/>
                <a:ea typeface="Segoe UI" charset="0"/>
                <a:cs typeface="Segoe UI" charset="0"/>
              </a:rPr>
              <a:t> comes out.</a:t>
            </a:r>
          </a:p>
        </p:txBody>
      </p:sp>
      <p:cxnSp>
        <p:nvCxnSpPr>
          <p:cNvPr id="65" name="Straight Arrow Connector 64"/>
          <p:cNvCxnSpPr/>
          <p:nvPr/>
        </p:nvCxnSpPr>
        <p:spPr>
          <a:xfrm>
            <a:off x="6694893" y="3452704"/>
            <a:ext cx="716532" cy="878976"/>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4469830" y="4626952"/>
            <a:ext cx="1311680" cy="369332"/>
          </a:xfrm>
          <a:prstGeom prst="rect">
            <a:avLst/>
          </a:prstGeom>
          <a:noFill/>
        </p:spPr>
        <p:txBody>
          <a:bodyPr wrap="square" rtlCol="0">
            <a:spAutoFit/>
          </a:bodyPr>
          <a:lstStyle/>
          <a:p>
            <a:pPr algn="ctr"/>
            <a:r>
              <a:rPr lang="en-US" sz="1800" b="1" i="1" dirty="0" err="1">
                <a:solidFill>
                  <a:srgbClr val="00B0F0"/>
                </a:solidFill>
              </a:rPr>
              <a:t>MemWE</a:t>
            </a:r>
            <a:endParaRPr lang="en-US" sz="1800" b="1" i="1" dirty="0">
              <a:solidFill>
                <a:srgbClr val="00B0F0"/>
              </a:solidFill>
            </a:endParaRPr>
          </a:p>
        </p:txBody>
      </p:sp>
      <p:cxnSp>
        <p:nvCxnSpPr>
          <p:cNvPr id="68" name="Straight Arrow Connector 67"/>
          <p:cNvCxnSpPr/>
          <p:nvPr/>
        </p:nvCxnSpPr>
        <p:spPr>
          <a:xfrm>
            <a:off x="6427973" y="3444437"/>
            <a:ext cx="238428" cy="540989"/>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6113029" y="4029935"/>
            <a:ext cx="1020353" cy="369332"/>
          </a:xfrm>
          <a:prstGeom prst="rect">
            <a:avLst/>
          </a:prstGeom>
          <a:noFill/>
        </p:spPr>
        <p:txBody>
          <a:bodyPr wrap="square" rtlCol="0">
            <a:spAutoFit/>
          </a:bodyPr>
          <a:lstStyle/>
          <a:p>
            <a:pPr algn="ctr"/>
            <a:r>
              <a:rPr lang="en-US" sz="1800" b="1" i="1" dirty="0" err="1">
                <a:solidFill>
                  <a:srgbClr val="00B0F0"/>
                </a:solidFill>
              </a:rPr>
              <a:t>ALUSrc</a:t>
            </a:r>
            <a:endParaRPr lang="en-US" sz="1800" b="1" i="1" dirty="0">
              <a:solidFill>
                <a:srgbClr val="00B0F0"/>
              </a:solidFill>
            </a:endParaRPr>
          </a:p>
        </p:txBody>
      </p:sp>
      <p:cxnSp>
        <p:nvCxnSpPr>
          <p:cNvPr id="71" name="Straight Arrow Connector 70"/>
          <p:cNvCxnSpPr/>
          <p:nvPr/>
        </p:nvCxnSpPr>
        <p:spPr>
          <a:xfrm flipH="1">
            <a:off x="5991821" y="3391909"/>
            <a:ext cx="75622" cy="1030242"/>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5631291" y="4412845"/>
            <a:ext cx="976092" cy="369332"/>
          </a:xfrm>
          <a:prstGeom prst="rect">
            <a:avLst/>
          </a:prstGeom>
          <a:noFill/>
        </p:spPr>
        <p:txBody>
          <a:bodyPr wrap="square" rtlCol="0">
            <a:spAutoFit/>
          </a:bodyPr>
          <a:lstStyle/>
          <a:p>
            <a:r>
              <a:rPr lang="en-US" sz="1800" b="1" i="1" dirty="0" err="1">
                <a:solidFill>
                  <a:srgbClr val="00B0F0"/>
                </a:solidFill>
              </a:rPr>
              <a:t>ALUOp</a:t>
            </a:r>
            <a:endParaRPr lang="en-US" sz="1800" b="1" i="1" dirty="0">
              <a:solidFill>
                <a:srgbClr val="00B0F0"/>
              </a:solidFill>
            </a:endParaRPr>
          </a:p>
        </p:txBody>
      </p:sp>
      <p:cxnSp>
        <p:nvCxnSpPr>
          <p:cNvPr id="74" name="Straight Arrow Connector 73"/>
          <p:cNvCxnSpPr/>
          <p:nvPr/>
        </p:nvCxnSpPr>
        <p:spPr>
          <a:xfrm flipH="1" flipV="1">
            <a:off x="5906497" y="2239436"/>
            <a:ext cx="24467" cy="708696"/>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4980844" y="1602061"/>
            <a:ext cx="658568" cy="369332"/>
          </a:xfrm>
          <a:prstGeom prst="rect">
            <a:avLst/>
          </a:prstGeom>
          <a:noFill/>
        </p:spPr>
        <p:txBody>
          <a:bodyPr wrap="square" rtlCol="0">
            <a:spAutoFit/>
          </a:bodyPr>
          <a:lstStyle/>
          <a:p>
            <a:pPr algn="ctr"/>
            <a:r>
              <a:rPr lang="en-US" sz="1800" b="1" i="1" dirty="0" err="1">
                <a:solidFill>
                  <a:srgbClr val="00B0F0"/>
                </a:solidFill>
              </a:rPr>
              <a:t>rd</a:t>
            </a:r>
            <a:endParaRPr lang="en-US" sz="1800" b="1" i="1" dirty="0">
              <a:solidFill>
                <a:srgbClr val="00B0F0"/>
              </a:solidFill>
            </a:endParaRPr>
          </a:p>
        </p:txBody>
      </p:sp>
      <p:cxnSp>
        <p:nvCxnSpPr>
          <p:cNvPr id="77" name="Straight Arrow Connector 76"/>
          <p:cNvCxnSpPr/>
          <p:nvPr/>
        </p:nvCxnSpPr>
        <p:spPr>
          <a:xfrm flipH="1" flipV="1">
            <a:off x="5412827" y="1943092"/>
            <a:ext cx="193787" cy="1017495"/>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3698095" y="4204741"/>
            <a:ext cx="1268218" cy="369332"/>
          </a:xfrm>
          <a:prstGeom prst="rect">
            <a:avLst/>
          </a:prstGeom>
          <a:noFill/>
        </p:spPr>
        <p:txBody>
          <a:bodyPr wrap="square" rtlCol="0">
            <a:spAutoFit/>
          </a:bodyPr>
          <a:lstStyle/>
          <a:p>
            <a:pPr algn="ctr"/>
            <a:r>
              <a:rPr lang="en-US" sz="1800" b="1" i="1" dirty="0" err="1">
                <a:solidFill>
                  <a:srgbClr val="00B0F0"/>
                </a:solidFill>
              </a:rPr>
              <a:t>RegWE</a:t>
            </a:r>
            <a:endParaRPr lang="en-US" sz="1600" b="1" i="1" dirty="0">
              <a:solidFill>
                <a:srgbClr val="00B0F0"/>
              </a:solidFill>
            </a:endParaRPr>
          </a:p>
        </p:txBody>
      </p:sp>
      <p:cxnSp>
        <p:nvCxnSpPr>
          <p:cNvPr id="80" name="Straight Arrow Connector 79"/>
          <p:cNvCxnSpPr/>
          <p:nvPr/>
        </p:nvCxnSpPr>
        <p:spPr>
          <a:xfrm flipH="1">
            <a:off x="4584384" y="3402524"/>
            <a:ext cx="642356" cy="857036"/>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6967913" y="4399267"/>
            <a:ext cx="1495266" cy="369332"/>
          </a:xfrm>
          <a:prstGeom prst="rect">
            <a:avLst/>
          </a:prstGeom>
          <a:noFill/>
        </p:spPr>
        <p:txBody>
          <a:bodyPr wrap="square" rtlCol="0">
            <a:spAutoFit/>
          </a:bodyPr>
          <a:lstStyle/>
          <a:p>
            <a:pPr algn="ctr"/>
            <a:r>
              <a:rPr lang="en-US" sz="1800" b="1" i="1" dirty="0" err="1">
                <a:solidFill>
                  <a:srgbClr val="00B0F0"/>
                </a:solidFill>
              </a:rPr>
              <a:t>RegDataSrc</a:t>
            </a:r>
            <a:endParaRPr lang="en-US" sz="1800" b="1" i="1" dirty="0">
              <a:solidFill>
                <a:srgbClr val="00B0F0"/>
              </a:solidFill>
            </a:endParaRPr>
          </a:p>
        </p:txBody>
      </p:sp>
      <p:cxnSp>
        <p:nvCxnSpPr>
          <p:cNvPr id="83" name="Straight Arrow Connector 82"/>
          <p:cNvCxnSpPr/>
          <p:nvPr/>
        </p:nvCxnSpPr>
        <p:spPr>
          <a:xfrm flipH="1">
            <a:off x="5226740" y="3391909"/>
            <a:ext cx="317311" cy="1292530"/>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5522624" y="1925792"/>
            <a:ext cx="658568" cy="369332"/>
          </a:xfrm>
          <a:prstGeom prst="rect">
            <a:avLst/>
          </a:prstGeom>
          <a:noFill/>
        </p:spPr>
        <p:txBody>
          <a:bodyPr wrap="square" rtlCol="0">
            <a:spAutoFit/>
          </a:bodyPr>
          <a:lstStyle/>
          <a:p>
            <a:pPr algn="ctr"/>
            <a:r>
              <a:rPr lang="en-US" sz="1800" b="1" i="1" dirty="0" err="1">
                <a:solidFill>
                  <a:srgbClr val="00B0F0"/>
                </a:solidFill>
              </a:rPr>
              <a:t>rs</a:t>
            </a:r>
            <a:endParaRPr lang="en-US" sz="1800" b="1" i="1" dirty="0">
              <a:solidFill>
                <a:srgbClr val="00B0F0"/>
              </a:solidFill>
            </a:endParaRPr>
          </a:p>
        </p:txBody>
      </p:sp>
      <p:cxnSp>
        <p:nvCxnSpPr>
          <p:cNvPr id="86" name="Straight Arrow Connector 85"/>
          <p:cNvCxnSpPr/>
          <p:nvPr/>
        </p:nvCxnSpPr>
        <p:spPr>
          <a:xfrm flipV="1">
            <a:off x="6181192" y="1689161"/>
            <a:ext cx="208940" cy="1214910"/>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6060848" y="1349942"/>
            <a:ext cx="658568" cy="369332"/>
          </a:xfrm>
          <a:prstGeom prst="rect">
            <a:avLst/>
          </a:prstGeom>
          <a:noFill/>
        </p:spPr>
        <p:txBody>
          <a:bodyPr wrap="square" rtlCol="0">
            <a:spAutoFit/>
          </a:bodyPr>
          <a:lstStyle/>
          <a:p>
            <a:pPr algn="ctr"/>
            <a:r>
              <a:rPr lang="en-US" sz="1800" b="1" i="1" dirty="0" err="1">
                <a:solidFill>
                  <a:srgbClr val="00B0F0"/>
                </a:solidFill>
              </a:rPr>
              <a:t>rt</a:t>
            </a:r>
            <a:endParaRPr lang="en-US" sz="1800" b="1" i="1" dirty="0">
              <a:solidFill>
                <a:srgbClr val="00B0F0"/>
              </a:solidFill>
            </a:endParaRPr>
          </a:p>
        </p:txBody>
      </p:sp>
      <p:cxnSp>
        <p:nvCxnSpPr>
          <p:cNvPr id="88" name="Straight Arrow Connector 87"/>
          <p:cNvCxnSpPr/>
          <p:nvPr/>
        </p:nvCxnSpPr>
        <p:spPr>
          <a:xfrm flipH="1" flipV="1">
            <a:off x="4890894" y="2387395"/>
            <a:ext cx="282767" cy="573191"/>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3727984" y="2008008"/>
            <a:ext cx="1474314" cy="400110"/>
          </a:xfrm>
          <a:prstGeom prst="rect">
            <a:avLst/>
          </a:prstGeom>
          <a:noFill/>
        </p:spPr>
        <p:txBody>
          <a:bodyPr wrap="none" rtlCol="0">
            <a:spAutoFit/>
          </a:bodyPr>
          <a:lstStyle/>
          <a:p>
            <a:pPr algn="r"/>
            <a:r>
              <a:rPr lang="en-US" sz="2000" b="1">
                <a:latin typeface="Segoe UI" charset="0"/>
                <a:ea typeface="Segoe UI" charset="0"/>
                <a:cs typeface="Segoe UI" charset="0"/>
              </a:rPr>
              <a:t>immediate</a:t>
            </a:r>
            <a:endParaRPr lang="en-US" sz="2000" dirty="0">
              <a:latin typeface="Segoe UI" charset="0"/>
              <a:ea typeface="Segoe UI" charset="0"/>
              <a:cs typeface="Segoe UI" charset="0"/>
            </a:endParaRPr>
          </a:p>
        </p:txBody>
      </p:sp>
      <p:cxnSp>
        <p:nvCxnSpPr>
          <p:cNvPr id="90" name="Straight Connector 89"/>
          <p:cNvCxnSpPr>
            <a:stCxn id="91" idx="2"/>
          </p:cNvCxnSpPr>
          <p:nvPr/>
        </p:nvCxnSpPr>
        <p:spPr>
          <a:xfrm flipH="1">
            <a:off x="6553203" y="2208063"/>
            <a:ext cx="392013" cy="752523"/>
          </a:xfrm>
          <a:prstGeom prst="line">
            <a:avLst/>
          </a:prstGeom>
          <a:ln w="38100">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6525870" y="1807953"/>
            <a:ext cx="838692" cy="400110"/>
          </a:xfrm>
          <a:prstGeom prst="rect">
            <a:avLst/>
          </a:prstGeom>
          <a:noFill/>
        </p:spPr>
        <p:txBody>
          <a:bodyPr wrap="none" rtlCol="0">
            <a:spAutoFit/>
          </a:bodyPr>
          <a:lstStyle/>
          <a:p>
            <a:pPr algn="r"/>
            <a:r>
              <a:rPr lang="en-US" sz="2000" b="1" i="1" dirty="0">
                <a:solidFill>
                  <a:srgbClr val="00B0F0"/>
                </a:solidFill>
                <a:latin typeface="Segoe UI" charset="0"/>
                <a:ea typeface="Segoe UI" charset="0"/>
                <a:cs typeface="Segoe UI" charset="0"/>
              </a:rPr>
              <a:t>Jump</a:t>
            </a:r>
          </a:p>
        </p:txBody>
      </p:sp>
      <p:sp>
        <p:nvSpPr>
          <p:cNvPr id="57" name="Rectangle 56"/>
          <p:cNvSpPr/>
          <p:nvPr/>
        </p:nvSpPr>
        <p:spPr>
          <a:xfrm rot="5400000">
            <a:off x="5585293" y="2076468"/>
            <a:ext cx="609606" cy="22406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400" b="1" dirty="0">
                <a:solidFill>
                  <a:schemeClr val="bg1"/>
                </a:solidFill>
              </a:rPr>
              <a:t>Control</a:t>
            </a:r>
          </a:p>
        </p:txBody>
      </p:sp>
      <p:sp>
        <p:nvSpPr>
          <p:cNvPr id="124" name="TextBox 123"/>
          <p:cNvSpPr txBox="1"/>
          <p:nvPr/>
        </p:nvSpPr>
        <p:spPr>
          <a:xfrm>
            <a:off x="7220267" y="2418650"/>
            <a:ext cx="1695134" cy="707886"/>
          </a:xfrm>
          <a:prstGeom prst="rect">
            <a:avLst/>
          </a:prstGeom>
          <a:noFill/>
        </p:spPr>
        <p:txBody>
          <a:bodyPr wrap="square" rtlCol="0">
            <a:spAutoFit/>
          </a:bodyPr>
          <a:lstStyle/>
          <a:p>
            <a:pPr algn="ctr"/>
            <a:r>
              <a:rPr lang="en-US" sz="2000" b="1" dirty="0">
                <a:latin typeface="Segoe UI" charset="0"/>
                <a:ea typeface="Segoe UI" charset="0"/>
                <a:cs typeface="Segoe UI" charset="0"/>
              </a:rPr>
              <a:t>instruction</a:t>
            </a:r>
            <a:r>
              <a:rPr lang="en-US" sz="2000" dirty="0">
                <a:latin typeface="Segoe UI" charset="0"/>
                <a:ea typeface="Segoe UI" charset="0"/>
                <a:cs typeface="Segoe UI" charset="0"/>
              </a:rPr>
              <a:t> goes in</a:t>
            </a:r>
            <a:r>
              <a:rPr lang="mr-IN" sz="2000" dirty="0">
                <a:latin typeface="Segoe UI" charset="0"/>
                <a:ea typeface="Segoe UI" charset="0"/>
                <a:cs typeface="Segoe UI" charset="0"/>
              </a:rPr>
              <a:t>…</a:t>
            </a:r>
            <a:endParaRPr lang="en-US" sz="2000" dirty="0">
              <a:latin typeface="Segoe UI" charset="0"/>
              <a:ea typeface="Segoe UI" charset="0"/>
              <a:cs typeface="Segoe UI" charset="0"/>
            </a:endParaRPr>
          </a:p>
        </p:txBody>
      </p:sp>
      <p:sp>
        <p:nvSpPr>
          <p:cNvPr id="126" name="TextBox 125"/>
          <p:cNvSpPr txBox="1"/>
          <p:nvPr/>
        </p:nvSpPr>
        <p:spPr>
          <a:xfrm>
            <a:off x="6991667" y="3064014"/>
            <a:ext cx="2152334" cy="707886"/>
          </a:xfrm>
          <a:prstGeom prst="rect">
            <a:avLst/>
          </a:prstGeom>
          <a:noFill/>
        </p:spPr>
        <p:txBody>
          <a:bodyPr wrap="square" rtlCol="0">
            <a:spAutoFit/>
          </a:bodyPr>
          <a:lstStyle/>
          <a:p>
            <a:pPr algn="ctr"/>
            <a:r>
              <a:rPr lang="mr-IN" sz="2000" dirty="0">
                <a:latin typeface="Segoe UI" charset="0"/>
                <a:ea typeface="Segoe UI" charset="0"/>
                <a:cs typeface="Segoe UI" charset="0"/>
              </a:rPr>
              <a:t>…</a:t>
            </a:r>
            <a:r>
              <a:rPr lang="en-US" sz="2000" b="1" dirty="0">
                <a:latin typeface="Segoe UI" charset="0"/>
                <a:ea typeface="Segoe UI" charset="0"/>
                <a:cs typeface="Segoe UI" charset="0"/>
              </a:rPr>
              <a:t>control signals </a:t>
            </a:r>
            <a:r>
              <a:rPr lang="en-US" sz="2000" dirty="0">
                <a:latin typeface="Segoe UI" charset="0"/>
                <a:ea typeface="Segoe UI" charset="0"/>
                <a:cs typeface="Segoe UI" charset="0"/>
              </a:rPr>
              <a:t>come out.</a:t>
            </a:r>
          </a:p>
        </p:txBody>
      </p:sp>
      <p:sp>
        <p:nvSpPr>
          <p:cNvPr id="48" name="Rectangle 47">
            <a:extLst>
              <a:ext uri="{FF2B5EF4-FFF2-40B4-BE49-F238E27FC236}">
                <a16:creationId xmlns:a16="http://schemas.microsoft.com/office/drawing/2014/main" id="{B79CA247-045A-0846-9F77-B1F55D9E489F}"/>
              </a:ext>
            </a:extLst>
          </p:cNvPr>
          <p:cNvSpPr/>
          <p:nvPr/>
        </p:nvSpPr>
        <p:spPr>
          <a:xfrm>
            <a:off x="1115904" y="1172269"/>
            <a:ext cx="1494367" cy="11434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PC FSM</a:t>
            </a:r>
          </a:p>
        </p:txBody>
      </p:sp>
      <p:cxnSp>
        <p:nvCxnSpPr>
          <p:cNvPr id="9" name="Elbow Connector 8">
            <a:extLst>
              <a:ext uri="{FF2B5EF4-FFF2-40B4-BE49-F238E27FC236}">
                <a16:creationId xmlns:a16="http://schemas.microsoft.com/office/drawing/2014/main" id="{5647352B-2134-A249-ADF0-ED1FE5E2C4C8}"/>
              </a:ext>
            </a:extLst>
          </p:cNvPr>
          <p:cNvCxnSpPr>
            <a:stCxn id="48" idx="3"/>
            <a:endCxn id="50" idx="0"/>
          </p:cNvCxnSpPr>
          <p:nvPr/>
        </p:nvCxnSpPr>
        <p:spPr>
          <a:xfrm>
            <a:off x="2610271" y="1743971"/>
            <a:ext cx="902731" cy="894179"/>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C0D77EDF-6F05-8740-A760-D5AB0A053666}"/>
              </a:ext>
            </a:extLst>
          </p:cNvPr>
          <p:cNvSpPr txBox="1"/>
          <p:nvPr/>
        </p:nvSpPr>
        <p:spPr>
          <a:xfrm>
            <a:off x="7158502" y="1536985"/>
            <a:ext cx="1031373" cy="400110"/>
          </a:xfrm>
          <a:prstGeom prst="rect">
            <a:avLst/>
          </a:prstGeom>
          <a:noFill/>
        </p:spPr>
        <p:txBody>
          <a:bodyPr wrap="none" rtlCol="0">
            <a:spAutoFit/>
          </a:bodyPr>
          <a:lstStyle/>
          <a:p>
            <a:pPr algn="r"/>
            <a:r>
              <a:rPr lang="en-US" sz="2000" b="1" i="1" dirty="0">
                <a:solidFill>
                  <a:srgbClr val="00B0F0"/>
                </a:solidFill>
                <a:latin typeface="Segoe UI" charset="0"/>
                <a:ea typeface="Segoe UI" charset="0"/>
                <a:cs typeface="Segoe UI" charset="0"/>
              </a:rPr>
              <a:t>Branch</a:t>
            </a:r>
          </a:p>
        </p:txBody>
      </p:sp>
    </p:spTree>
    <p:extLst>
      <p:ext uri="{BB962C8B-B14F-4D97-AF65-F5344CB8AC3E}">
        <p14:creationId xmlns:p14="http://schemas.microsoft.com/office/powerpoint/2010/main" val="81147773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7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6"/>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83"/>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8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78"/>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8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75"/>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77"/>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7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7"/>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86"/>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90"/>
                                        </p:tgtEl>
                                        <p:attrNameLst>
                                          <p:attrName>style.visibility</p:attrName>
                                        </p:attrNameLst>
                                      </p:cBhvr>
                                      <p:to>
                                        <p:strVal val="visible"/>
                                      </p:to>
                                    </p:set>
                                  </p:childTnLst>
                                </p:cTn>
                              </p:par>
                              <p:par>
                                <p:cTn id="67" presetID="1" presetClass="entr" presetSubtype="0" fill="hold" grpId="1" nodeType="withEffect">
                                  <p:stCondLst>
                                    <p:cond delay="0"/>
                                  </p:stCondLst>
                                  <p:childTnLst>
                                    <p:set>
                                      <p:cBhvr>
                                        <p:cTn id="68" dur="1" fill="hold">
                                          <p:stCondLst>
                                            <p:cond delay="0"/>
                                          </p:stCondLst>
                                        </p:cTn>
                                        <p:tgtEl>
                                          <p:spTgt spid="91"/>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26"/>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35"/>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8" grpId="0"/>
      <p:bldP spid="60" grpId="0"/>
      <p:bldP spid="66" grpId="0"/>
      <p:bldP spid="69" grpId="0"/>
      <p:bldP spid="72" grpId="0"/>
      <p:bldP spid="75" grpId="0"/>
      <p:bldP spid="78" grpId="0"/>
      <p:bldP spid="81" grpId="0"/>
      <p:bldP spid="84" grpId="0"/>
      <p:bldP spid="87" grpId="0"/>
      <p:bldP spid="89" grpId="0"/>
      <p:bldP spid="91" grpId="1"/>
      <p:bldP spid="57" grpId="0" animBg="1"/>
      <p:bldP spid="124" grpId="0"/>
      <p:bldP spid="126" grpId="0"/>
      <p:bldP spid="48" grpId="0" animBg="1"/>
      <p:bldP spid="3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DCAD0-BBB4-0A4D-ACD9-677C49AF6571}"/>
              </a:ext>
            </a:extLst>
          </p:cNvPr>
          <p:cNvSpPr>
            <a:spLocks noGrp="1"/>
          </p:cNvSpPr>
          <p:nvPr>
            <p:ph type="title"/>
          </p:nvPr>
        </p:nvSpPr>
        <p:spPr/>
        <p:txBody>
          <a:bodyPr/>
          <a:lstStyle/>
          <a:p>
            <a:r>
              <a:rPr lang="en-US" dirty="0"/>
              <a:t>The steps</a:t>
            </a:r>
          </a:p>
        </p:txBody>
      </p:sp>
      <p:sp>
        <p:nvSpPr>
          <p:cNvPr id="3" name="Content Placeholder 2">
            <a:extLst>
              <a:ext uri="{FF2B5EF4-FFF2-40B4-BE49-F238E27FC236}">
                <a16:creationId xmlns:a16="http://schemas.microsoft.com/office/drawing/2014/main" id="{DB912142-B524-8744-B13F-02F46580948F}"/>
              </a:ext>
            </a:extLst>
          </p:cNvPr>
          <p:cNvSpPr>
            <a:spLocks noGrp="1"/>
          </p:cNvSpPr>
          <p:nvPr>
            <p:ph idx="1"/>
          </p:nvPr>
        </p:nvSpPr>
        <p:spPr/>
        <p:txBody>
          <a:bodyPr/>
          <a:lstStyle/>
          <a:p>
            <a:r>
              <a:rPr lang="en-US" dirty="0"/>
              <a:t>there are three main phases of decoding:</a:t>
            </a:r>
          </a:p>
          <a:p>
            <a:pPr marL="715805" lvl="1" indent="-457200">
              <a:buFont typeface="+mj-lt"/>
              <a:buAutoNum type="arabicPeriod"/>
            </a:pPr>
            <a:r>
              <a:rPr lang="en-US" dirty="0"/>
              <a:t>split</a:t>
            </a:r>
            <a:r>
              <a:rPr lang="en-US" b="1" dirty="0"/>
              <a:t> </a:t>
            </a:r>
            <a:r>
              <a:rPr lang="en-US" dirty="0"/>
              <a:t>the </a:t>
            </a:r>
            <a:r>
              <a:rPr lang="en-US" b="1" dirty="0"/>
              <a:t>encoded bitfield</a:t>
            </a:r>
            <a:r>
              <a:rPr lang="en-US" dirty="0"/>
              <a:t> into its constituent values.</a:t>
            </a:r>
          </a:p>
          <a:p>
            <a:pPr marL="715805" lvl="1" indent="-457200">
              <a:buFont typeface="+mj-lt"/>
              <a:buAutoNum type="arabicPeriod"/>
            </a:pPr>
            <a:r>
              <a:rPr lang="en-US" dirty="0"/>
              <a:t>from the </a:t>
            </a:r>
            <a:r>
              <a:rPr lang="en-US" b="1" dirty="0"/>
              <a:t>opcode,</a:t>
            </a:r>
            <a:r>
              <a:rPr lang="en-US" dirty="0"/>
              <a:t> determine </a:t>
            </a:r>
            <a:r>
              <a:rPr lang="en-US" b="1" dirty="0"/>
              <a:t>which instruction</a:t>
            </a:r>
            <a:r>
              <a:rPr lang="en-US" dirty="0"/>
              <a:t> we're looking at.</a:t>
            </a:r>
          </a:p>
          <a:p>
            <a:pPr marL="715805" lvl="1" indent="-457200">
              <a:buFont typeface="+mj-lt"/>
              <a:buAutoNum type="arabicPeriod"/>
            </a:pPr>
            <a:r>
              <a:rPr lang="en-US" dirty="0"/>
              <a:t>map that instruction to a </a:t>
            </a:r>
            <a:r>
              <a:rPr lang="en-US" b="1" dirty="0"/>
              <a:t>unique combination</a:t>
            </a:r>
            <a:r>
              <a:rPr lang="en-US" dirty="0"/>
              <a:t> of </a:t>
            </a:r>
            <a:r>
              <a:rPr lang="en-US" dirty="0">
                <a:solidFill>
                  <a:srgbClr val="0070C0"/>
                </a:solidFill>
              </a:rPr>
              <a:t>control signals.</a:t>
            </a:r>
          </a:p>
          <a:p>
            <a:r>
              <a:rPr lang="en-US" dirty="0"/>
              <a:t>all of this should happen</a:t>
            </a:r>
            <a:r>
              <a:rPr lang="en-US" dirty="0">
                <a:solidFill>
                  <a:srgbClr val="FF0000"/>
                </a:solidFill>
              </a:rPr>
              <a:t> </a:t>
            </a:r>
            <a:r>
              <a:rPr lang="en-US" b="1" dirty="0">
                <a:solidFill>
                  <a:srgbClr val="FF0000"/>
                </a:solidFill>
              </a:rPr>
              <a:t>inside the control unit!</a:t>
            </a:r>
          </a:p>
          <a:p>
            <a:pPr lvl="1"/>
            <a:r>
              <a:rPr lang="en-US" dirty="0"/>
              <a:t>when you get to the project, do not sprinkle bits of control all over your CPU! it gets really, really confusing!</a:t>
            </a:r>
          </a:p>
        </p:txBody>
      </p:sp>
      <p:sp>
        <p:nvSpPr>
          <p:cNvPr id="4" name="Footer Placeholder 3">
            <a:extLst>
              <a:ext uri="{FF2B5EF4-FFF2-40B4-BE49-F238E27FC236}">
                <a16:creationId xmlns:a16="http://schemas.microsoft.com/office/drawing/2014/main" id="{ABBE09A9-460F-2B46-93BE-38747A92290D}"/>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8FE4ADAD-5CBF-414A-A067-6DFA37F108FE}"/>
              </a:ext>
            </a:extLst>
          </p:cNvPr>
          <p:cNvSpPr>
            <a:spLocks noGrp="1"/>
          </p:cNvSpPr>
          <p:nvPr>
            <p:ph type="sldNum" sz="quarter" idx="12"/>
          </p:nvPr>
        </p:nvSpPr>
        <p:spPr/>
        <p:txBody>
          <a:bodyPr/>
          <a:lstStyle/>
          <a:p>
            <a:fld id="{3552B95B-556F-44BD-91A5-D80C1B9E2BB3}" type="slidenum">
              <a:rPr lang="en-US" smtClean="0"/>
              <a:pPr/>
              <a:t>14</a:t>
            </a:fld>
            <a:endParaRPr lang="en-US"/>
          </a:p>
        </p:txBody>
      </p:sp>
    </p:spTree>
    <p:extLst>
      <p:ext uri="{BB962C8B-B14F-4D97-AF65-F5344CB8AC3E}">
        <p14:creationId xmlns:p14="http://schemas.microsoft.com/office/powerpoint/2010/main" val="237266481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Pull 'n' peel</a:t>
            </a:r>
          </a:p>
        </p:txBody>
      </p:sp>
      <p:sp>
        <p:nvSpPr>
          <p:cNvPr id="3" name="Content Placeholder 2"/>
          <p:cNvSpPr>
            <a:spLocks noGrp="1"/>
          </p:cNvSpPr>
          <p:nvPr>
            <p:ph idx="1"/>
          </p:nvPr>
        </p:nvSpPr>
        <p:spPr>
          <a:xfrm>
            <a:off x="152400" y="495301"/>
            <a:ext cx="8763000" cy="871991"/>
          </a:xfrm>
        </p:spPr>
        <p:txBody>
          <a:bodyPr/>
          <a:lstStyle/>
          <a:p>
            <a:r>
              <a:rPr lang="en-US" dirty="0"/>
              <a:t>the first step is to </a:t>
            </a:r>
            <a:r>
              <a:rPr lang="en-US" b="1" dirty="0"/>
              <a:t>split the encoded instruction up</a:t>
            </a:r>
          </a:p>
          <a:p>
            <a:r>
              <a:rPr lang="en-US" dirty="0"/>
              <a:t>but which instruction format is it? actually, </a:t>
            </a:r>
            <a:r>
              <a:rPr lang="en-US" b="1" i="1" dirty="0"/>
              <a:t>it doesn't matter.</a:t>
            </a:r>
            <a:endParaRPr lang="en-US" dirty="0"/>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15</a:t>
            </a:fld>
            <a:endParaRPr lang="en-US"/>
          </a:p>
        </p:txBody>
      </p:sp>
      <p:sp>
        <p:nvSpPr>
          <p:cNvPr id="17" name="TextBox 16"/>
          <p:cNvSpPr txBox="1"/>
          <p:nvPr/>
        </p:nvSpPr>
        <p:spPr>
          <a:xfrm>
            <a:off x="381000" y="3958255"/>
            <a:ext cx="3943820" cy="769441"/>
          </a:xfrm>
          <a:prstGeom prst="rect">
            <a:avLst/>
          </a:prstGeom>
          <a:noFill/>
        </p:spPr>
        <p:txBody>
          <a:bodyPr wrap="square" rtlCol="0">
            <a:spAutoFit/>
          </a:bodyPr>
          <a:lstStyle/>
          <a:p>
            <a:pPr algn="ctr"/>
            <a:r>
              <a:rPr lang="en-US" sz="2200" dirty="0">
                <a:solidFill>
                  <a:srgbClr val="FF0000"/>
                </a:solidFill>
                <a:latin typeface="Segoe UI" charset="0"/>
                <a:ea typeface="Segoe UI" charset="0"/>
                <a:cs typeface="Segoe UI" charset="0"/>
              </a:rPr>
              <a:t>do </a:t>
            </a:r>
            <a:r>
              <a:rPr lang="en-US" sz="2200" b="1" dirty="0">
                <a:solidFill>
                  <a:srgbClr val="FF0000"/>
                </a:solidFill>
                <a:latin typeface="Segoe UI" charset="0"/>
                <a:ea typeface="Segoe UI" charset="0"/>
                <a:cs typeface="Segoe UI" charset="0"/>
              </a:rPr>
              <a:t>everything at once</a:t>
            </a:r>
            <a:r>
              <a:rPr lang="en-US" sz="2200" dirty="0">
                <a:solidFill>
                  <a:srgbClr val="FF0000"/>
                </a:solidFill>
                <a:latin typeface="Segoe UI" charset="0"/>
                <a:ea typeface="Segoe UI" charset="0"/>
                <a:cs typeface="Segoe UI" charset="0"/>
              </a:rPr>
              <a:t>, but use </a:t>
            </a:r>
            <a:r>
              <a:rPr lang="en-US" sz="2200" b="1" dirty="0">
                <a:solidFill>
                  <a:srgbClr val="FF0000"/>
                </a:solidFill>
                <a:latin typeface="Segoe UI" charset="0"/>
                <a:ea typeface="Segoe UI" charset="0"/>
                <a:cs typeface="Segoe UI" charset="0"/>
              </a:rPr>
              <a:t>only what you need.</a:t>
            </a:r>
            <a:endParaRPr lang="en-US" sz="2200" dirty="0">
              <a:solidFill>
                <a:srgbClr val="FF0000"/>
              </a:solidFill>
              <a:latin typeface="Segoe UI" charset="0"/>
              <a:ea typeface="Segoe UI" charset="0"/>
              <a:cs typeface="Segoe UI" charset="0"/>
            </a:endParaRPr>
          </a:p>
        </p:txBody>
      </p:sp>
      <p:graphicFrame>
        <p:nvGraphicFramePr>
          <p:cNvPr id="19" name="Table 18"/>
          <p:cNvGraphicFramePr>
            <a:graphicFrameLocks noGrp="1"/>
          </p:cNvGraphicFramePr>
          <p:nvPr>
            <p:extLst>
              <p:ext uri="{D42A27DB-BD31-4B8C-83A1-F6EECF244321}">
                <p14:modId xmlns:p14="http://schemas.microsoft.com/office/powerpoint/2010/main" val="357749764"/>
              </p:ext>
            </p:extLst>
          </p:nvPr>
        </p:nvGraphicFramePr>
        <p:xfrm>
          <a:off x="632462" y="2273090"/>
          <a:ext cx="5692138" cy="730019"/>
        </p:xfrm>
        <a:graphic>
          <a:graphicData uri="http://schemas.openxmlformats.org/drawingml/2006/table">
            <a:tbl>
              <a:tblPr firstRow="1" bandRow="1">
                <a:tableStyleId>{5C22544A-7EE6-4342-B048-85BDC9FD1C3A}</a:tableStyleId>
              </a:tblPr>
              <a:tblGrid>
                <a:gridCol w="711517">
                  <a:extLst>
                    <a:ext uri="{9D8B030D-6E8A-4147-A177-3AD203B41FA5}">
                      <a16:colId xmlns:a16="http://schemas.microsoft.com/office/drawing/2014/main" val="20000"/>
                    </a:ext>
                  </a:extLst>
                </a:gridCol>
                <a:gridCol w="402603">
                  <a:extLst>
                    <a:ext uri="{9D8B030D-6E8A-4147-A177-3AD203B41FA5}">
                      <a16:colId xmlns:a16="http://schemas.microsoft.com/office/drawing/2014/main" val="20001"/>
                    </a:ext>
                  </a:extLst>
                </a:gridCol>
                <a:gridCol w="432987">
                  <a:extLst>
                    <a:ext uri="{9D8B030D-6E8A-4147-A177-3AD203B41FA5}">
                      <a16:colId xmlns:a16="http://schemas.microsoft.com/office/drawing/2014/main" val="20002"/>
                    </a:ext>
                  </a:extLst>
                </a:gridCol>
                <a:gridCol w="432987">
                  <a:extLst>
                    <a:ext uri="{9D8B030D-6E8A-4147-A177-3AD203B41FA5}">
                      <a16:colId xmlns:a16="http://schemas.microsoft.com/office/drawing/2014/main" val="20003"/>
                    </a:ext>
                  </a:extLst>
                </a:gridCol>
                <a:gridCol w="432987">
                  <a:extLst>
                    <a:ext uri="{9D8B030D-6E8A-4147-A177-3AD203B41FA5}">
                      <a16:colId xmlns:a16="http://schemas.microsoft.com/office/drawing/2014/main" val="20004"/>
                    </a:ext>
                  </a:extLst>
                </a:gridCol>
                <a:gridCol w="432987">
                  <a:extLst>
                    <a:ext uri="{9D8B030D-6E8A-4147-A177-3AD203B41FA5}">
                      <a16:colId xmlns:a16="http://schemas.microsoft.com/office/drawing/2014/main" val="20005"/>
                    </a:ext>
                  </a:extLst>
                </a:gridCol>
                <a:gridCol w="1423035">
                  <a:extLst>
                    <a:ext uri="{9D8B030D-6E8A-4147-A177-3AD203B41FA5}">
                      <a16:colId xmlns:a16="http://schemas.microsoft.com/office/drawing/2014/main" val="20006"/>
                    </a:ext>
                  </a:extLst>
                </a:gridCol>
                <a:gridCol w="1423035">
                  <a:extLst>
                    <a:ext uri="{9D8B030D-6E8A-4147-A177-3AD203B41FA5}">
                      <a16:colId xmlns:a16="http://schemas.microsoft.com/office/drawing/2014/main" val="20007"/>
                    </a:ext>
                  </a:extLst>
                </a:gridCol>
              </a:tblGrid>
              <a:tr h="324884">
                <a:tc>
                  <a:txBody>
                    <a:bodyPr/>
                    <a:lstStyle/>
                    <a:p>
                      <a:r>
                        <a:rPr lang="en-US" sz="1600" dirty="0"/>
                        <a:t>31</a:t>
                      </a:r>
                      <a:endParaRPr lang="en-US" sz="1600" dirty="0">
                        <a:latin typeface="Segoe UI" charset="0"/>
                        <a:ea typeface="Segoe UI" charset="0"/>
                        <a:cs typeface="Segoe UI" charset="0"/>
                      </a:endParaRPr>
                    </a:p>
                  </a:txBody>
                  <a:tcPr marL="40513" marR="40513" marT="40513" marB="40513" anchor="b">
                    <a:lnR w="12700" cap="flat" cmpd="sng" algn="ctr">
                      <a:noFill/>
                      <a:prstDash val="solid"/>
                      <a:round/>
                      <a:headEnd type="none" w="med" len="med"/>
                      <a:tailEnd type="none" w="med" len="med"/>
                    </a:lnR>
                  </a:tcPr>
                </a:tc>
                <a:tc>
                  <a:txBody>
                    <a:bodyPr/>
                    <a:lstStyle/>
                    <a:p>
                      <a:pPr algn="r"/>
                      <a:r>
                        <a:rPr lang="en-US" sz="1600" dirty="0"/>
                        <a:t>26</a:t>
                      </a:r>
                      <a:endParaRPr lang="en-US" sz="1600" dirty="0">
                        <a:latin typeface="Segoe UI" charset="0"/>
                        <a:ea typeface="Segoe UI" charset="0"/>
                        <a:cs typeface="Segoe UI" charset="0"/>
                      </a:endParaRPr>
                    </a:p>
                  </a:txBody>
                  <a:tcPr marL="40513" marR="40513" marT="40513" marB="40513" anchor="b">
                    <a:lnL w="12700" cap="flat" cmpd="sng" algn="ctr">
                      <a:noFill/>
                      <a:prstDash val="solid"/>
                      <a:round/>
                      <a:headEnd type="none" w="med" len="med"/>
                      <a:tailEnd type="none" w="med" len="med"/>
                    </a:lnL>
                  </a:tcPr>
                </a:tc>
                <a:tc>
                  <a:txBody>
                    <a:bodyPr/>
                    <a:lstStyle/>
                    <a:p>
                      <a:pPr algn="l"/>
                      <a:r>
                        <a:rPr lang="en-US" sz="1600" dirty="0"/>
                        <a:t>25</a:t>
                      </a:r>
                      <a:endParaRPr lang="en-US" sz="1600" dirty="0">
                        <a:latin typeface="Segoe UI" charset="0"/>
                        <a:ea typeface="Segoe UI" charset="0"/>
                        <a:cs typeface="Segoe UI" charset="0"/>
                      </a:endParaRPr>
                    </a:p>
                  </a:txBody>
                  <a:tcPr marL="40513" marR="40513" marT="40513" marB="40513" anchor="b">
                    <a:lnR w="12700" cap="flat" cmpd="sng" algn="ctr">
                      <a:noFill/>
                      <a:prstDash val="solid"/>
                      <a:round/>
                      <a:headEnd type="none" w="med" len="med"/>
                      <a:tailEnd type="none" w="med" len="med"/>
                    </a:lnR>
                  </a:tcPr>
                </a:tc>
                <a:tc>
                  <a:txBody>
                    <a:bodyPr/>
                    <a:lstStyle/>
                    <a:p>
                      <a:pPr algn="r"/>
                      <a:r>
                        <a:rPr lang="en-US" sz="1600" dirty="0"/>
                        <a:t>21</a:t>
                      </a:r>
                      <a:endParaRPr lang="en-US" sz="1600" dirty="0">
                        <a:latin typeface="Segoe UI" charset="0"/>
                        <a:ea typeface="Segoe UI" charset="0"/>
                        <a:cs typeface="Segoe UI" charset="0"/>
                      </a:endParaRPr>
                    </a:p>
                  </a:txBody>
                  <a:tcPr marL="40513" marR="40513" marT="40513" marB="40513" anchor="b">
                    <a:lnL w="12700" cap="flat" cmpd="sng" algn="ctr">
                      <a:noFill/>
                      <a:prstDash val="solid"/>
                      <a:round/>
                      <a:headEnd type="none" w="med" len="med"/>
                      <a:tailEnd type="none" w="med" len="med"/>
                    </a:lnL>
                  </a:tcPr>
                </a:tc>
                <a:tc>
                  <a:txBody>
                    <a:bodyPr/>
                    <a:lstStyle/>
                    <a:p>
                      <a:pPr algn="l"/>
                      <a:r>
                        <a:rPr lang="en-US" sz="1600" dirty="0"/>
                        <a:t>20</a:t>
                      </a:r>
                      <a:endParaRPr lang="en-US" sz="1600" dirty="0">
                        <a:latin typeface="Segoe UI" charset="0"/>
                        <a:ea typeface="Segoe UI" charset="0"/>
                        <a:cs typeface="Segoe UI" charset="0"/>
                      </a:endParaRPr>
                    </a:p>
                  </a:txBody>
                  <a:tcPr marL="40513" marR="40513" marT="40513" marB="40513" anchor="b">
                    <a:lnR w="12700" cap="flat" cmpd="sng" algn="ctr">
                      <a:noFill/>
                      <a:prstDash val="solid"/>
                      <a:round/>
                      <a:headEnd type="none" w="med" len="med"/>
                      <a:tailEnd type="none" w="med" len="med"/>
                    </a:lnR>
                  </a:tcPr>
                </a:tc>
                <a:tc>
                  <a:txBody>
                    <a:bodyPr/>
                    <a:lstStyle/>
                    <a:p>
                      <a:pPr algn="r"/>
                      <a:r>
                        <a:rPr lang="en-US" sz="1600" dirty="0"/>
                        <a:t>16</a:t>
                      </a:r>
                      <a:endParaRPr lang="en-US" sz="1600" dirty="0">
                        <a:latin typeface="Segoe UI" charset="0"/>
                        <a:ea typeface="Segoe UI" charset="0"/>
                        <a:cs typeface="Segoe UI" charset="0"/>
                      </a:endParaRPr>
                    </a:p>
                  </a:txBody>
                  <a:tcPr marL="40513" marR="40513" marT="40513" marB="40513" anchor="b">
                    <a:lnL w="12700" cap="flat" cmpd="sng" algn="ctr">
                      <a:noFill/>
                      <a:prstDash val="solid"/>
                      <a:round/>
                      <a:headEnd type="none" w="med" len="med"/>
                      <a:tailEnd type="none" w="med" len="med"/>
                    </a:lnL>
                  </a:tcPr>
                </a:tc>
                <a:tc>
                  <a:txBody>
                    <a:bodyPr/>
                    <a:lstStyle/>
                    <a:p>
                      <a:pPr algn="l"/>
                      <a:r>
                        <a:rPr lang="en-US" sz="1600" dirty="0"/>
                        <a:t>15</a:t>
                      </a:r>
                      <a:endParaRPr lang="en-US" sz="1600" dirty="0">
                        <a:latin typeface="Segoe UI" charset="0"/>
                        <a:ea typeface="Segoe UI" charset="0"/>
                        <a:cs typeface="Segoe UI" charset="0"/>
                      </a:endParaRPr>
                    </a:p>
                  </a:txBody>
                  <a:tcPr marL="40513" marR="40513" marT="40513" marB="40513" anchor="b">
                    <a:lnR w="12700" cap="flat" cmpd="sng" algn="ctr">
                      <a:noFill/>
                      <a:prstDash val="solid"/>
                      <a:round/>
                      <a:headEnd type="none" w="med" len="med"/>
                      <a:tailEnd type="none" w="med" len="med"/>
                    </a:lnR>
                  </a:tcPr>
                </a:tc>
                <a:tc>
                  <a:txBody>
                    <a:bodyPr/>
                    <a:lstStyle/>
                    <a:p>
                      <a:pPr algn="r"/>
                      <a:r>
                        <a:rPr lang="en-US" sz="1600" dirty="0"/>
                        <a:t>0</a:t>
                      </a:r>
                      <a:endParaRPr lang="en-US" sz="1600" dirty="0">
                        <a:latin typeface="Segoe UI" charset="0"/>
                        <a:ea typeface="Segoe UI" charset="0"/>
                        <a:cs typeface="Segoe UI" charset="0"/>
                      </a:endParaRPr>
                    </a:p>
                  </a:txBody>
                  <a:tcPr marL="40513" marR="40513" marT="40513" marB="40513" anchor="b">
                    <a:lnL w="12700" cap="flat" cmpd="sng" algn="ctr">
                      <a:noFill/>
                      <a:prstDash val="solid"/>
                      <a:round/>
                      <a:headEnd type="none" w="med" len="med"/>
                      <a:tailEnd type="none" w="med" len="med"/>
                    </a:lnL>
                  </a:tcPr>
                </a:tc>
                <a:extLst>
                  <a:ext uri="{0D108BD9-81ED-4DB2-BD59-A6C34878D82A}">
                    <a16:rowId xmlns:a16="http://schemas.microsoft.com/office/drawing/2014/main" val="10000"/>
                  </a:ext>
                </a:extLst>
              </a:tr>
              <a:tr h="405135">
                <a:tc gridSpan="2">
                  <a:txBody>
                    <a:bodyPr/>
                    <a:lstStyle/>
                    <a:p>
                      <a:pPr algn="ctr"/>
                      <a:r>
                        <a:rPr lang="en-US" sz="2100" b="1" dirty="0"/>
                        <a:t>opcode</a:t>
                      </a:r>
                      <a:endParaRPr lang="en-US" sz="2100" b="1" dirty="0">
                        <a:latin typeface="+mn-lt"/>
                        <a:ea typeface="Consolas" charset="0"/>
                        <a:cs typeface="Consolas" charset="0"/>
                      </a:endParaRPr>
                    </a:p>
                  </a:txBody>
                  <a:tcPr marL="40513" marR="40513" marT="40513" marB="40513">
                    <a:solidFill>
                      <a:schemeClr val="tx2">
                        <a:lumMod val="40000"/>
                        <a:lumOff val="60000"/>
                      </a:schemeClr>
                    </a:solidFill>
                  </a:tcPr>
                </a:tc>
                <a:tc hMerge="1">
                  <a:txBody>
                    <a:bodyPr/>
                    <a:lstStyle/>
                    <a:p>
                      <a:endParaRPr lang="en-US"/>
                    </a:p>
                  </a:txBody>
                  <a:tcPr/>
                </a:tc>
                <a:tc gridSpan="2">
                  <a:txBody>
                    <a:bodyPr/>
                    <a:lstStyle/>
                    <a:p>
                      <a:pPr algn="ctr"/>
                      <a:r>
                        <a:rPr lang="en-US" sz="2100" b="1" dirty="0" err="1"/>
                        <a:t>rs</a:t>
                      </a:r>
                      <a:endParaRPr lang="en-US" sz="2100" b="1" dirty="0">
                        <a:latin typeface="+mn-lt"/>
                        <a:ea typeface="Consolas" charset="0"/>
                        <a:cs typeface="Consolas" charset="0"/>
                      </a:endParaRPr>
                    </a:p>
                  </a:txBody>
                  <a:tcPr marL="40513" marR="40513" marT="40513" marB="40513">
                    <a:solidFill>
                      <a:schemeClr val="accent2">
                        <a:lumMod val="60000"/>
                        <a:lumOff val="40000"/>
                      </a:schemeClr>
                    </a:solidFill>
                  </a:tcPr>
                </a:tc>
                <a:tc hMerge="1">
                  <a:txBody>
                    <a:bodyPr/>
                    <a:lstStyle/>
                    <a:p>
                      <a:endParaRPr lang="en-US"/>
                    </a:p>
                  </a:txBody>
                  <a:tcPr/>
                </a:tc>
                <a:tc gridSpan="2">
                  <a:txBody>
                    <a:bodyPr/>
                    <a:lstStyle/>
                    <a:p>
                      <a:pPr algn="ctr"/>
                      <a:r>
                        <a:rPr lang="en-US" sz="2100" b="1" dirty="0" err="1"/>
                        <a:t>rt</a:t>
                      </a:r>
                      <a:endParaRPr lang="en-US" sz="2100" b="1" dirty="0">
                        <a:latin typeface="+mn-lt"/>
                        <a:ea typeface="Consolas" charset="0"/>
                        <a:cs typeface="Consolas" charset="0"/>
                      </a:endParaRPr>
                    </a:p>
                  </a:txBody>
                  <a:tcPr marL="40513" marR="40513" marT="40513" marB="40513">
                    <a:solidFill>
                      <a:schemeClr val="accent2">
                        <a:lumMod val="60000"/>
                        <a:lumOff val="40000"/>
                      </a:schemeClr>
                    </a:solidFill>
                  </a:tcPr>
                </a:tc>
                <a:tc hMerge="1">
                  <a:txBody>
                    <a:bodyPr/>
                    <a:lstStyle/>
                    <a:p>
                      <a:endParaRPr lang="en-US"/>
                    </a:p>
                  </a:txBody>
                  <a:tcPr/>
                </a:tc>
                <a:tc gridSpan="2">
                  <a:txBody>
                    <a:bodyPr/>
                    <a:lstStyle/>
                    <a:p>
                      <a:pPr algn="ctr"/>
                      <a:r>
                        <a:rPr lang="en-US" sz="2100" b="1" dirty="0"/>
                        <a:t>immediate</a:t>
                      </a:r>
                      <a:endParaRPr lang="en-US" sz="2100" b="1" dirty="0">
                        <a:latin typeface="+mn-lt"/>
                        <a:ea typeface="Consolas" charset="0"/>
                        <a:cs typeface="Consolas" charset="0"/>
                      </a:endParaRPr>
                    </a:p>
                  </a:txBody>
                  <a:tcPr marL="40513" marR="40513" marT="40513" marB="40513">
                    <a:solidFill>
                      <a:schemeClr val="accent6">
                        <a:lumMod val="60000"/>
                        <a:lumOff val="40000"/>
                      </a:schemeClr>
                    </a:solidFill>
                  </a:tcPr>
                </a:tc>
                <a:tc hMerge="1">
                  <a:txBody>
                    <a:bodyPr/>
                    <a:lstStyle/>
                    <a:p>
                      <a:pPr algn="ctr"/>
                      <a:endParaRPr lang="en-US" sz="3200" b="1" dirty="0">
                        <a:latin typeface="Consolas" charset="0"/>
                        <a:ea typeface="Consolas" charset="0"/>
                        <a:cs typeface="Consolas" charset="0"/>
                      </a:endParaRPr>
                    </a:p>
                  </a:txBody>
                  <a:tcPr marL="60960" marR="60960" marT="60960" marB="60960"/>
                </a:tc>
                <a:extLst>
                  <a:ext uri="{0D108BD9-81ED-4DB2-BD59-A6C34878D82A}">
                    <a16:rowId xmlns:a16="http://schemas.microsoft.com/office/drawing/2014/main" val="10001"/>
                  </a:ext>
                </a:extLst>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189508895"/>
              </p:ext>
            </p:extLst>
          </p:nvPr>
        </p:nvGraphicFramePr>
        <p:xfrm>
          <a:off x="632462" y="1453477"/>
          <a:ext cx="5692138" cy="730019"/>
        </p:xfrm>
        <a:graphic>
          <a:graphicData uri="http://schemas.openxmlformats.org/drawingml/2006/table">
            <a:tbl>
              <a:tblPr firstRow="1" bandRow="1">
                <a:tableStyleId>{5C22544A-7EE6-4342-B048-85BDC9FD1C3A}</a:tableStyleId>
              </a:tblPr>
              <a:tblGrid>
                <a:gridCol w="711517">
                  <a:extLst>
                    <a:ext uri="{9D8B030D-6E8A-4147-A177-3AD203B41FA5}">
                      <a16:colId xmlns:a16="http://schemas.microsoft.com/office/drawing/2014/main" val="20000"/>
                    </a:ext>
                  </a:extLst>
                </a:gridCol>
                <a:gridCol w="402603">
                  <a:extLst>
                    <a:ext uri="{9D8B030D-6E8A-4147-A177-3AD203B41FA5}">
                      <a16:colId xmlns:a16="http://schemas.microsoft.com/office/drawing/2014/main" val="20001"/>
                    </a:ext>
                  </a:extLst>
                </a:gridCol>
                <a:gridCol w="432987">
                  <a:extLst>
                    <a:ext uri="{9D8B030D-6E8A-4147-A177-3AD203B41FA5}">
                      <a16:colId xmlns:a16="http://schemas.microsoft.com/office/drawing/2014/main" val="20002"/>
                    </a:ext>
                  </a:extLst>
                </a:gridCol>
                <a:gridCol w="432987">
                  <a:extLst>
                    <a:ext uri="{9D8B030D-6E8A-4147-A177-3AD203B41FA5}">
                      <a16:colId xmlns:a16="http://schemas.microsoft.com/office/drawing/2014/main" val="20003"/>
                    </a:ext>
                  </a:extLst>
                </a:gridCol>
                <a:gridCol w="432987">
                  <a:extLst>
                    <a:ext uri="{9D8B030D-6E8A-4147-A177-3AD203B41FA5}">
                      <a16:colId xmlns:a16="http://schemas.microsoft.com/office/drawing/2014/main" val="20004"/>
                    </a:ext>
                  </a:extLst>
                </a:gridCol>
                <a:gridCol w="432987">
                  <a:extLst>
                    <a:ext uri="{9D8B030D-6E8A-4147-A177-3AD203B41FA5}">
                      <a16:colId xmlns:a16="http://schemas.microsoft.com/office/drawing/2014/main" val="20005"/>
                    </a:ext>
                  </a:extLst>
                </a:gridCol>
                <a:gridCol w="474345">
                  <a:extLst>
                    <a:ext uri="{9D8B030D-6E8A-4147-A177-3AD203B41FA5}">
                      <a16:colId xmlns:a16="http://schemas.microsoft.com/office/drawing/2014/main" val="20006"/>
                    </a:ext>
                  </a:extLst>
                </a:gridCol>
                <a:gridCol w="474345">
                  <a:extLst>
                    <a:ext uri="{9D8B030D-6E8A-4147-A177-3AD203B41FA5}">
                      <a16:colId xmlns:a16="http://schemas.microsoft.com/office/drawing/2014/main" val="20007"/>
                    </a:ext>
                  </a:extLst>
                </a:gridCol>
                <a:gridCol w="474345">
                  <a:extLst>
                    <a:ext uri="{9D8B030D-6E8A-4147-A177-3AD203B41FA5}">
                      <a16:colId xmlns:a16="http://schemas.microsoft.com/office/drawing/2014/main" val="20008"/>
                    </a:ext>
                  </a:extLst>
                </a:gridCol>
                <a:gridCol w="474345">
                  <a:extLst>
                    <a:ext uri="{9D8B030D-6E8A-4147-A177-3AD203B41FA5}">
                      <a16:colId xmlns:a16="http://schemas.microsoft.com/office/drawing/2014/main" val="20009"/>
                    </a:ext>
                  </a:extLst>
                </a:gridCol>
                <a:gridCol w="474345">
                  <a:extLst>
                    <a:ext uri="{9D8B030D-6E8A-4147-A177-3AD203B41FA5}">
                      <a16:colId xmlns:a16="http://schemas.microsoft.com/office/drawing/2014/main" val="20010"/>
                    </a:ext>
                  </a:extLst>
                </a:gridCol>
                <a:gridCol w="474345">
                  <a:extLst>
                    <a:ext uri="{9D8B030D-6E8A-4147-A177-3AD203B41FA5}">
                      <a16:colId xmlns:a16="http://schemas.microsoft.com/office/drawing/2014/main" val="20011"/>
                    </a:ext>
                  </a:extLst>
                </a:gridCol>
              </a:tblGrid>
              <a:tr h="324884">
                <a:tc>
                  <a:txBody>
                    <a:bodyPr/>
                    <a:lstStyle/>
                    <a:p>
                      <a:r>
                        <a:rPr lang="en-US" sz="1600" dirty="0"/>
                        <a:t>31</a:t>
                      </a:r>
                      <a:endParaRPr lang="en-US" sz="1600" dirty="0">
                        <a:latin typeface="Segoe UI" charset="0"/>
                        <a:ea typeface="Segoe UI" charset="0"/>
                        <a:cs typeface="Segoe UI" charset="0"/>
                      </a:endParaRPr>
                    </a:p>
                  </a:txBody>
                  <a:tcPr marL="40513" marR="40513" marT="40513" marB="40513" anchor="b">
                    <a:lnR w="12700" cap="flat" cmpd="sng" algn="ctr">
                      <a:noFill/>
                      <a:prstDash val="solid"/>
                      <a:round/>
                      <a:headEnd type="none" w="med" len="med"/>
                      <a:tailEnd type="none" w="med" len="med"/>
                    </a:lnR>
                  </a:tcPr>
                </a:tc>
                <a:tc>
                  <a:txBody>
                    <a:bodyPr/>
                    <a:lstStyle/>
                    <a:p>
                      <a:pPr algn="r"/>
                      <a:r>
                        <a:rPr lang="en-US" sz="1600" dirty="0"/>
                        <a:t>26</a:t>
                      </a:r>
                      <a:endParaRPr lang="en-US" sz="1600" dirty="0">
                        <a:latin typeface="Segoe UI" charset="0"/>
                        <a:ea typeface="Segoe UI" charset="0"/>
                        <a:cs typeface="Segoe UI" charset="0"/>
                      </a:endParaRPr>
                    </a:p>
                  </a:txBody>
                  <a:tcPr marL="40513" marR="40513" marT="40513" marB="40513" anchor="b">
                    <a:lnL w="12700" cap="flat" cmpd="sng" algn="ctr">
                      <a:noFill/>
                      <a:prstDash val="solid"/>
                      <a:round/>
                      <a:headEnd type="none" w="med" len="med"/>
                      <a:tailEnd type="none" w="med" len="med"/>
                    </a:lnL>
                  </a:tcPr>
                </a:tc>
                <a:tc>
                  <a:txBody>
                    <a:bodyPr/>
                    <a:lstStyle/>
                    <a:p>
                      <a:pPr algn="l"/>
                      <a:r>
                        <a:rPr lang="en-US" sz="1600" dirty="0"/>
                        <a:t>25</a:t>
                      </a:r>
                      <a:endParaRPr lang="en-US" sz="1600" dirty="0">
                        <a:latin typeface="Segoe UI" charset="0"/>
                        <a:ea typeface="Segoe UI" charset="0"/>
                        <a:cs typeface="Segoe UI" charset="0"/>
                      </a:endParaRPr>
                    </a:p>
                  </a:txBody>
                  <a:tcPr marL="40513" marR="40513" marT="40513" marB="40513" anchor="b">
                    <a:lnR w="12700" cap="flat" cmpd="sng" algn="ctr">
                      <a:noFill/>
                      <a:prstDash val="solid"/>
                      <a:round/>
                      <a:headEnd type="none" w="med" len="med"/>
                      <a:tailEnd type="none" w="med" len="med"/>
                    </a:lnR>
                  </a:tcPr>
                </a:tc>
                <a:tc>
                  <a:txBody>
                    <a:bodyPr/>
                    <a:lstStyle/>
                    <a:p>
                      <a:pPr algn="r"/>
                      <a:r>
                        <a:rPr lang="en-US" sz="1600" dirty="0"/>
                        <a:t>21</a:t>
                      </a:r>
                      <a:endParaRPr lang="en-US" sz="1600" dirty="0">
                        <a:latin typeface="Segoe UI" charset="0"/>
                        <a:ea typeface="Segoe UI" charset="0"/>
                        <a:cs typeface="Segoe UI" charset="0"/>
                      </a:endParaRPr>
                    </a:p>
                  </a:txBody>
                  <a:tcPr marL="40513" marR="40513" marT="40513" marB="40513" anchor="b">
                    <a:lnL w="12700" cap="flat" cmpd="sng" algn="ctr">
                      <a:noFill/>
                      <a:prstDash val="solid"/>
                      <a:round/>
                      <a:headEnd type="none" w="med" len="med"/>
                      <a:tailEnd type="none" w="med" len="med"/>
                    </a:lnL>
                  </a:tcPr>
                </a:tc>
                <a:tc>
                  <a:txBody>
                    <a:bodyPr/>
                    <a:lstStyle/>
                    <a:p>
                      <a:pPr algn="l"/>
                      <a:r>
                        <a:rPr lang="en-US" sz="1600" dirty="0"/>
                        <a:t>20</a:t>
                      </a:r>
                      <a:endParaRPr lang="en-US" sz="1600" dirty="0">
                        <a:latin typeface="Segoe UI" charset="0"/>
                        <a:ea typeface="Segoe UI" charset="0"/>
                        <a:cs typeface="Segoe UI" charset="0"/>
                      </a:endParaRPr>
                    </a:p>
                  </a:txBody>
                  <a:tcPr marL="40513" marR="40513" marT="40513" marB="40513" anchor="b">
                    <a:lnR w="12700" cap="flat" cmpd="sng" algn="ctr">
                      <a:noFill/>
                      <a:prstDash val="solid"/>
                      <a:round/>
                      <a:headEnd type="none" w="med" len="med"/>
                      <a:tailEnd type="none" w="med" len="med"/>
                    </a:lnR>
                  </a:tcPr>
                </a:tc>
                <a:tc>
                  <a:txBody>
                    <a:bodyPr/>
                    <a:lstStyle/>
                    <a:p>
                      <a:pPr algn="r"/>
                      <a:r>
                        <a:rPr lang="en-US" sz="1600" dirty="0"/>
                        <a:t>16</a:t>
                      </a:r>
                      <a:endParaRPr lang="en-US" sz="1600" dirty="0">
                        <a:latin typeface="Segoe UI" charset="0"/>
                        <a:ea typeface="Segoe UI" charset="0"/>
                        <a:cs typeface="Segoe UI" charset="0"/>
                      </a:endParaRPr>
                    </a:p>
                  </a:txBody>
                  <a:tcPr marL="40513" marR="40513" marT="40513" marB="40513" anchor="b">
                    <a:lnL w="12700" cap="flat" cmpd="sng" algn="ctr">
                      <a:noFill/>
                      <a:prstDash val="solid"/>
                      <a:round/>
                      <a:headEnd type="none" w="med" len="med"/>
                      <a:tailEnd type="none" w="med" len="med"/>
                    </a:lnL>
                  </a:tcPr>
                </a:tc>
                <a:tc>
                  <a:txBody>
                    <a:bodyPr/>
                    <a:lstStyle/>
                    <a:p>
                      <a:pPr algn="l"/>
                      <a:r>
                        <a:rPr lang="en-US" sz="1600" dirty="0"/>
                        <a:t>15</a:t>
                      </a:r>
                      <a:endParaRPr lang="en-US" sz="1600" dirty="0">
                        <a:latin typeface="Segoe UI" charset="0"/>
                        <a:ea typeface="Segoe UI" charset="0"/>
                        <a:cs typeface="Segoe UI" charset="0"/>
                      </a:endParaRPr>
                    </a:p>
                  </a:txBody>
                  <a:tcPr marL="40513" marR="40513" marT="40513" marB="40513" anchor="b">
                    <a:lnR w="12700" cap="flat" cmpd="sng" algn="ctr">
                      <a:noFill/>
                      <a:prstDash val="solid"/>
                      <a:round/>
                      <a:headEnd type="none" w="med" len="med"/>
                      <a:tailEnd type="none" w="med" len="med"/>
                    </a:lnR>
                  </a:tcPr>
                </a:tc>
                <a:tc>
                  <a:txBody>
                    <a:bodyPr/>
                    <a:lstStyle/>
                    <a:p>
                      <a:pPr algn="r"/>
                      <a:r>
                        <a:rPr lang="en-US" sz="1600" dirty="0">
                          <a:latin typeface="Segoe UI" charset="0"/>
                          <a:ea typeface="Segoe UI" charset="0"/>
                          <a:cs typeface="Segoe UI" charset="0"/>
                        </a:rPr>
                        <a:t>11</a:t>
                      </a:r>
                    </a:p>
                  </a:txBody>
                  <a:tcPr marL="40513" marR="40513" marT="40513" marB="40513" anchor="b">
                    <a:lnL w="12700" cap="flat" cmpd="sng" algn="ctr">
                      <a:noFill/>
                      <a:prstDash val="solid"/>
                      <a:round/>
                      <a:headEnd type="none" w="med" len="med"/>
                      <a:tailEnd type="none" w="med" len="med"/>
                    </a:lnL>
                  </a:tcPr>
                </a:tc>
                <a:tc>
                  <a:txBody>
                    <a:bodyPr/>
                    <a:lstStyle/>
                    <a:p>
                      <a:pPr algn="l"/>
                      <a:r>
                        <a:rPr lang="en-US" sz="1600" dirty="0">
                          <a:latin typeface="Segoe UI" charset="0"/>
                          <a:ea typeface="Segoe UI" charset="0"/>
                          <a:cs typeface="Segoe UI" charset="0"/>
                        </a:rPr>
                        <a:t>10</a:t>
                      </a:r>
                    </a:p>
                  </a:txBody>
                  <a:tcPr marL="40513" marR="40513" marT="40513" marB="40513" anchor="b">
                    <a:lnR w="12700" cap="flat" cmpd="sng" algn="ctr">
                      <a:noFill/>
                      <a:prstDash val="solid"/>
                      <a:round/>
                      <a:headEnd type="none" w="med" len="med"/>
                      <a:tailEnd type="none" w="med" len="med"/>
                    </a:lnR>
                  </a:tcPr>
                </a:tc>
                <a:tc>
                  <a:txBody>
                    <a:bodyPr/>
                    <a:lstStyle/>
                    <a:p>
                      <a:pPr algn="r"/>
                      <a:r>
                        <a:rPr lang="en-US" sz="1600" dirty="0">
                          <a:latin typeface="Segoe UI" charset="0"/>
                          <a:ea typeface="Segoe UI" charset="0"/>
                          <a:cs typeface="Segoe UI" charset="0"/>
                        </a:rPr>
                        <a:t>6</a:t>
                      </a:r>
                    </a:p>
                  </a:txBody>
                  <a:tcPr marL="40513" marR="40513" marT="40513" marB="40513" anchor="b">
                    <a:lnL w="12700" cap="flat" cmpd="sng" algn="ctr">
                      <a:noFill/>
                      <a:prstDash val="solid"/>
                      <a:round/>
                      <a:headEnd type="none" w="med" len="med"/>
                      <a:tailEnd type="none" w="med" len="med"/>
                    </a:lnL>
                  </a:tcPr>
                </a:tc>
                <a:tc>
                  <a:txBody>
                    <a:bodyPr/>
                    <a:lstStyle/>
                    <a:p>
                      <a:pPr algn="l"/>
                      <a:r>
                        <a:rPr lang="en-US" sz="1600" dirty="0">
                          <a:latin typeface="Segoe UI" charset="0"/>
                          <a:ea typeface="Segoe UI" charset="0"/>
                          <a:cs typeface="Segoe UI" charset="0"/>
                        </a:rPr>
                        <a:t>5</a:t>
                      </a:r>
                    </a:p>
                  </a:txBody>
                  <a:tcPr marL="40513" marR="40513" marT="40513" marB="40513" anchor="b">
                    <a:lnR w="12700" cap="flat" cmpd="sng" algn="ctr">
                      <a:noFill/>
                      <a:prstDash val="solid"/>
                      <a:round/>
                      <a:headEnd type="none" w="med" len="med"/>
                      <a:tailEnd type="none" w="med" len="med"/>
                    </a:lnR>
                  </a:tcPr>
                </a:tc>
                <a:tc>
                  <a:txBody>
                    <a:bodyPr/>
                    <a:lstStyle/>
                    <a:p>
                      <a:pPr algn="r"/>
                      <a:r>
                        <a:rPr lang="en-US" sz="1600" dirty="0">
                          <a:latin typeface="Segoe UI" charset="0"/>
                          <a:ea typeface="Segoe UI" charset="0"/>
                          <a:cs typeface="Segoe UI" charset="0"/>
                        </a:rPr>
                        <a:t>0</a:t>
                      </a:r>
                    </a:p>
                  </a:txBody>
                  <a:tcPr marL="40513" marR="40513" marT="40513" marB="40513" anchor="b">
                    <a:lnL w="12700" cap="flat" cmpd="sng" algn="ctr">
                      <a:noFill/>
                      <a:prstDash val="solid"/>
                      <a:round/>
                      <a:headEnd type="none" w="med" len="med"/>
                      <a:tailEnd type="none" w="med" len="med"/>
                    </a:lnL>
                  </a:tcPr>
                </a:tc>
                <a:extLst>
                  <a:ext uri="{0D108BD9-81ED-4DB2-BD59-A6C34878D82A}">
                    <a16:rowId xmlns:a16="http://schemas.microsoft.com/office/drawing/2014/main" val="10000"/>
                  </a:ext>
                </a:extLst>
              </a:tr>
              <a:tr h="405135">
                <a:tc gridSpan="2">
                  <a:txBody>
                    <a:bodyPr/>
                    <a:lstStyle/>
                    <a:p>
                      <a:pPr algn="ctr"/>
                      <a:r>
                        <a:rPr lang="en-US" sz="2100" b="1" dirty="0"/>
                        <a:t>opcode</a:t>
                      </a:r>
                      <a:endParaRPr lang="en-US" sz="2100" b="1" dirty="0">
                        <a:latin typeface="+mn-lt"/>
                        <a:ea typeface="Consolas" charset="0"/>
                        <a:cs typeface="Consolas" charset="0"/>
                      </a:endParaRPr>
                    </a:p>
                  </a:txBody>
                  <a:tcPr marL="40513" marR="40513" marT="40513" marB="40513">
                    <a:solidFill>
                      <a:schemeClr val="tx2">
                        <a:lumMod val="40000"/>
                        <a:lumOff val="60000"/>
                      </a:schemeClr>
                    </a:solidFill>
                  </a:tcPr>
                </a:tc>
                <a:tc hMerge="1">
                  <a:txBody>
                    <a:bodyPr/>
                    <a:lstStyle/>
                    <a:p>
                      <a:endParaRPr lang="en-US"/>
                    </a:p>
                  </a:txBody>
                  <a:tcPr/>
                </a:tc>
                <a:tc gridSpan="2">
                  <a:txBody>
                    <a:bodyPr/>
                    <a:lstStyle/>
                    <a:p>
                      <a:pPr algn="ctr"/>
                      <a:r>
                        <a:rPr lang="en-US" sz="2100" b="1" dirty="0" err="1"/>
                        <a:t>rs</a:t>
                      </a:r>
                      <a:endParaRPr lang="en-US" sz="2100" b="1" dirty="0">
                        <a:latin typeface="+mn-lt"/>
                        <a:ea typeface="Consolas" charset="0"/>
                        <a:cs typeface="Consolas" charset="0"/>
                      </a:endParaRPr>
                    </a:p>
                  </a:txBody>
                  <a:tcPr marL="40513" marR="40513" marT="40513" marB="40513">
                    <a:solidFill>
                      <a:schemeClr val="accent2">
                        <a:lumMod val="60000"/>
                        <a:lumOff val="40000"/>
                      </a:schemeClr>
                    </a:solidFill>
                  </a:tcPr>
                </a:tc>
                <a:tc hMerge="1">
                  <a:txBody>
                    <a:bodyPr/>
                    <a:lstStyle/>
                    <a:p>
                      <a:endParaRPr lang="en-US"/>
                    </a:p>
                  </a:txBody>
                  <a:tcPr/>
                </a:tc>
                <a:tc gridSpan="2">
                  <a:txBody>
                    <a:bodyPr/>
                    <a:lstStyle/>
                    <a:p>
                      <a:pPr algn="ctr"/>
                      <a:r>
                        <a:rPr lang="en-US" sz="2100" b="1" dirty="0" err="1"/>
                        <a:t>rt</a:t>
                      </a:r>
                      <a:endParaRPr lang="en-US" sz="2100" b="1" dirty="0">
                        <a:latin typeface="+mn-lt"/>
                        <a:ea typeface="Consolas" charset="0"/>
                        <a:cs typeface="Consolas" charset="0"/>
                      </a:endParaRPr>
                    </a:p>
                  </a:txBody>
                  <a:tcPr marL="40513" marR="40513" marT="40513" marB="40513">
                    <a:solidFill>
                      <a:schemeClr val="accent2">
                        <a:lumMod val="60000"/>
                        <a:lumOff val="40000"/>
                      </a:schemeClr>
                    </a:solidFill>
                  </a:tcPr>
                </a:tc>
                <a:tc hMerge="1">
                  <a:txBody>
                    <a:bodyPr/>
                    <a:lstStyle/>
                    <a:p>
                      <a:endParaRPr lang="en-US"/>
                    </a:p>
                  </a:txBody>
                  <a:tcPr/>
                </a:tc>
                <a:tc gridSpan="2">
                  <a:txBody>
                    <a:bodyPr/>
                    <a:lstStyle/>
                    <a:p>
                      <a:pPr algn="ctr"/>
                      <a:r>
                        <a:rPr lang="en-US" sz="2100" b="1" dirty="0" err="1">
                          <a:latin typeface="+mn-lt"/>
                          <a:ea typeface="Consolas" charset="0"/>
                          <a:cs typeface="Consolas" charset="0"/>
                        </a:rPr>
                        <a:t>rd</a:t>
                      </a:r>
                      <a:endParaRPr lang="en-US" sz="2100" b="1" dirty="0">
                        <a:latin typeface="+mn-lt"/>
                        <a:ea typeface="Consolas" charset="0"/>
                        <a:cs typeface="Consolas" charset="0"/>
                      </a:endParaRPr>
                    </a:p>
                  </a:txBody>
                  <a:tcPr marL="40513" marR="40513" marT="40513" marB="40513">
                    <a:solidFill>
                      <a:schemeClr val="accent2">
                        <a:lumMod val="60000"/>
                        <a:lumOff val="40000"/>
                      </a:schemeClr>
                    </a:solidFill>
                  </a:tcPr>
                </a:tc>
                <a:tc hMerge="1">
                  <a:txBody>
                    <a:bodyPr/>
                    <a:lstStyle/>
                    <a:p>
                      <a:endParaRPr lang="en-US"/>
                    </a:p>
                  </a:txBody>
                  <a:tcPr/>
                </a:tc>
                <a:tc gridSpan="2">
                  <a:txBody>
                    <a:bodyPr/>
                    <a:lstStyle/>
                    <a:p>
                      <a:pPr algn="ctr"/>
                      <a:r>
                        <a:rPr lang="en-US" sz="2100" b="1" dirty="0" err="1">
                          <a:latin typeface="+mn-lt"/>
                          <a:ea typeface="Consolas" charset="0"/>
                          <a:cs typeface="Consolas" charset="0"/>
                        </a:rPr>
                        <a:t>shamt</a:t>
                      </a:r>
                      <a:endParaRPr lang="en-US" sz="2100" b="1" dirty="0">
                        <a:latin typeface="+mn-lt"/>
                        <a:ea typeface="Consolas" charset="0"/>
                        <a:cs typeface="Consolas" charset="0"/>
                      </a:endParaRPr>
                    </a:p>
                  </a:txBody>
                  <a:tcPr marL="40513" marR="40513" marT="40513" marB="40513">
                    <a:solidFill>
                      <a:schemeClr val="accent6">
                        <a:lumMod val="60000"/>
                        <a:lumOff val="40000"/>
                      </a:schemeClr>
                    </a:solidFill>
                  </a:tcPr>
                </a:tc>
                <a:tc hMerge="1">
                  <a:txBody>
                    <a:bodyPr/>
                    <a:lstStyle/>
                    <a:p>
                      <a:endParaRPr lang="en-US"/>
                    </a:p>
                  </a:txBody>
                  <a:tcPr/>
                </a:tc>
                <a:tc gridSpan="2">
                  <a:txBody>
                    <a:bodyPr/>
                    <a:lstStyle/>
                    <a:p>
                      <a:pPr algn="ctr"/>
                      <a:r>
                        <a:rPr lang="en-US" sz="2100" b="1" dirty="0" err="1">
                          <a:latin typeface="+mn-lt"/>
                          <a:ea typeface="Consolas" charset="0"/>
                          <a:cs typeface="Consolas" charset="0"/>
                        </a:rPr>
                        <a:t>funct</a:t>
                      </a:r>
                      <a:endParaRPr lang="en-US" sz="2100" b="1" dirty="0">
                        <a:latin typeface="+mn-lt"/>
                        <a:ea typeface="Consolas" charset="0"/>
                        <a:cs typeface="Consolas" charset="0"/>
                      </a:endParaRPr>
                    </a:p>
                  </a:txBody>
                  <a:tcPr marL="40513" marR="40513" marT="40513" marB="40513">
                    <a:solidFill>
                      <a:schemeClr val="accent3">
                        <a:lumMod val="60000"/>
                        <a:lumOff val="40000"/>
                      </a:schemeClr>
                    </a:solidFill>
                  </a:tcPr>
                </a:tc>
                <a:tc hMerge="1">
                  <a:txBody>
                    <a:bodyPr/>
                    <a:lstStyle/>
                    <a:p>
                      <a:endParaRPr lang="en-US"/>
                    </a:p>
                  </a:txBody>
                  <a:tcPr/>
                </a:tc>
                <a:extLst>
                  <a:ext uri="{0D108BD9-81ED-4DB2-BD59-A6C34878D82A}">
                    <a16:rowId xmlns:a16="http://schemas.microsoft.com/office/drawing/2014/main" val="10001"/>
                  </a:ext>
                </a:extLst>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1893555595"/>
              </p:ext>
            </p:extLst>
          </p:nvPr>
        </p:nvGraphicFramePr>
        <p:xfrm>
          <a:off x="626277" y="3055006"/>
          <a:ext cx="5692140" cy="730019"/>
        </p:xfrm>
        <a:graphic>
          <a:graphicData uri="http://schemas.openxmlformats.org/drawingml/2006/table">
            <a:tbl>
              <a:tblPr firstRow="1" bandRow="1">
                <a:tableStyleId>{5C22544A-7EE6-4342-B048-85BDC9FD1C3A}</a:tableStyleId>
              </a:tblPr>
              <a:tblGrid>
                <a:gridCol w="711517">
                  <a:extLst>
                    <a:ext uri="{9D8B030D-6E8A-4147-A177-3AD203B41FA5}">
                      <a16:colId xmlns:a16="http://schemas.microsoft.com/office/drawing/2014/main" val="20000"/>
                    </a:ext>
                  </a:extLst>
                </a:gridCol>
                <a:gridCol w="402603">
                  <a:extLst>
                    <a:ext uri="{9D8B030D-6E8A-4147-A177-3AD203B41FA5}">
                      <a16:colId xmlns:a16="http://schemas.microsoft.com/office/drawing/2014/main" val="20001"/>
                    </a:ext>
                  </a:extLst>
                </a:gridCol>
                <a:gridCol w="432987">
                  <a:extLst>
                    <a:ext uri="{9D8B030D-6E8A-4147-A177-3AD203B41FA5}">
                      <a16:colId xmlns:a16="http://schemas.microsoft.com/office/drawing/2014/main" val="20002"/>
                    </a:ext>
                  </a:extLst>
                </a:gridCol>
                <a:gridCol w="2721998">
                  <a:extLst>
                    <a:ext uri="{9D8B030D-6E8A-4147-A177-3AD203B41FA5}">
                      <a16:colId xmlns:a16="http://schemas.microsoft.com/office/drawing/2014/main" val="20003"/>
                    </a:ext>
                  </a:extLst>
                </a:gridCol>
                <a:gridCol w="1423035">
                  <a:extLst>
                    <a:ext uri="{9D8B030D-6E8A-4147-A177-3AD203B41FA5}">
                      <a16:colId xmlns:a16="http://schemas.microsoft.com/office/drawing/2014/main" val="20004"/>
                    </a:ext>
                  </a:extLst>
                </a:gridCol>
              </a:tblGrid>
              <a:tr h="324884">
                <a:tc>
                  <a:txBody>
                    <a:bodyPr/>
                    <a:lstStyle/>
                    <a:p>
                      <a:r>
                        <a:rPr lang="en-US" sz="1600" dirty="0"/>
                        <a:t>31</a:t>
                      </a:r>
                      <a:endParaRPr lang="en-US" sz="1600" dirty="0">
                        <a:latin typeface="Segoe UI" charset="0"/>
                        <a:ea typeface="Segoe UI" charset="0"/>
                        <a:cs typeface="Segoe UI" charset="0"/>
                      </a:endParaRPr>
                    </a:p>
                  </a:txBody>
                  <a:tcPr marL="40513" marR="40513" marT="40513" marB="40513" anchor="b">
                    <a:lnR w="12700" cap="flat" cmpd="sng" algn="ctr">
                      <a:noFill/>
                      <a:prstDash val="solid"/>
                      <a:round/>
                      <a:headEnd type="none" w="med" len="med"/>
                      <a:tailEnd type="none" w="med" len="med"/>
                    </a:lnR>
                  </a:tcPr>
                </a:tc>
                <a:tc>
                  <a:txBody>
                    <a:bodyPr/>
                    <a:lstStyle/>
                    <a:p>
                      <a:pPr algn="r"/>
                      <a:r>
                        <a:rPr lang="en-US" sz="1600" dirty="0"/>
                        <a:t>26</a:t>
                      </a:r>
                      <a:endParaRPr lang="en-US" sz="1600" dirty="0">
                        <a:latin typeface="Segoe UI" charset="0"/>
                        <a:ea typeface="Segoe UI" charset="0"/>
                        <a:cs typeface="Segoe UI" charset="0"/>
                      </a:endParaRPr>
                    </a:p>
                  </a:txBody>
                  <a:tcPr marL="40513" marR="40513" marT="40513" marB="40513" anchor="b">
                    <a:lnL w="12700" cap="flat" cmpd="sng" algn="ctr">
                      <a:noFill/>
                      <a:prstDash val="solid"/>
                      <a:round/>
                      <a:headEnd type="none" w="med" len="med"/>
                      <a:tailEnd type="none" w="med" len="med"/>
                    </a:lnL>
                  </a:tcPr>
                </a:tc>
                <a:tc>
                  <a:txBody>
                    <a:bodyPr/>
                    <a:lstStyle/>
                    <a:p>
                      <a:pPr algn="l"/>
                      <a:r>
                        <a:rPr lang="en-US" sz="1600" dirty="0"/>
                        <a:t>25</a:t>
                      </a:r>
                      <a:endParaRPr lang="en-US" sz="1600" dirty="0">
                        <a:latin typeface="Segoe UI" charset="0"/>
                        <a:ea typeface="Segoe UI" charset="0"/>
                        <a:cs typeface="Segoe UI" charset="0"/>
                      </a:endParaRPr>
                    </a:p>
                  </a:txBody>
                  <a:tcPr marL="40513" marR="40513" marT="40513" marB="40513" anchor="b">
                    <a:lnR w="12700" cap="flat" cmpd="sng" algn="ctr">
                      <a:noFill/>
                      <a:prstDash val="solid"/>
                      <a:round/>
                      <a:headEnd type="none" w="med" len="med"/>
                      <a:tailEnd type="none" w="med" len="med"/>
                    </a:lnR>
                  </a:tcPr>
                </a:tc>
                <a:tc>
                  <a:txBody>
                    <a:bodyPr/>
                    <a:lstStyle/>
                    <a:p>
                      <a:pPr algn="r"/>
                      <a:endParaRPr lang="en-US" sz="1600" dirty="0">
                        <a:latin typeface="Segoe UI" charset="0"/>
                        <a:ea typeface="Segoe UI" charset="0"/>
                        <a:cs typeface="Segoe UI" charset="0"/>
                      </a:endParaRPr>
                    </a:p>
                  </a:txBody>
                  <a:tcPr marL="40513" marR="40513" marT="40513" marB="40513" anchor="b">
                    <a:lnL w="12700" cap="flat" cmpd="sng" algn="ctr">
                      <a:noFill/>
                      <a:prstDash val="solid"/>
                      <a:round/>
                      <a:headEnd type="none" w="med" len="med"/>
                      <a:tailEnd type="none" w="med" len="med"/>
                    </a:lnL>
                    <a:lnR w="12700" cmpd="sng">
                      <a:noFill/>
                    </a:lnR>
                  </a:tcPr>
                </a:tc>
                <a:tc>
                  <a:txBody>
                    <a:bodyPr/>
                    <a:lstStyle/>
                    <a:p>
                      <a:pPr algn="r"/>
                      <a:r>
                        <a:rPr lang="en-US" sz="1600" dirty="0"/>
                        <a:t>0</a:t>
                      </a:r>
                      <a:endParaRPr lang="en-US" sz="1600" dirty="0">
                        <a:latin typeface="Segoe UI" charset="0"/>
                        <a:ea typeface="Segoe UI" charset="0"/>
                        <a:cs typeface="Segoe UI" charset="0"/>
                      </a:endParaRPr>
                    </a:p>
                  </a:txBody>
                  <a:tcPr marL="40513" marR="40513" marT="40513" marB="40513" anchor="b">
                    <a:lnL w="12700" cap="flat" cmpd="sng" algn="ctr">
                      <a:noFill/>
                      <a:prstDash val="solid"/>
                      <a:round/>
                      <a:headEnd type="none" w="med" len="med"/>
                      <a:tailEnd type="none" w="med" len="med"/>
                    </a:lnL>
                  </a:tcPr>
                </a:tc>
                <a:extLst>
                  <a:ext uri="{0D108BD9-81ED-4DB2-BD59-A6C34878D82A}">
                    <a16:rowId xmlns:a16="http://schemas.microsoft.com/office/drawing/2014/main" val="10000"/>
                  </a:ext>
                </a:extLst>
              </a:tr>
              <a:tr h="405135">
                <a:tc gridSpan="2">
                  <a:txBody>
                    <a:bodyPr/>
                    <a:lstStyle/>
                    <a:p>
                      <a:pPr algn="ctr"/>
                      <a:r>
                        <a:rPr lang="en-US" sz="2100" b="1" dirty="0"/>
                        <a:t>opcode</a:t>
                      </a:r>
                      <a:endParaRPr lang="en-US" sz="2100" b="1" dirty="0">
                        <a:latin typeface="+mn-lt"/>
                        <a:ea typeface="Consolas" charset="0"/>
                        <a:cs typeface="Consolas" charset="0"/>
                      </a:endParaRPr>
                    </a:p>
                  </a:txBody>
                  <a:tcPr marL="40513" marR="40513" marT="40513" marB="40513">
                    <a:solidFill>
                      <a:schemeClr val="tx2">
                        <a:lumMod val="40000"/>
                        <a:lumOff val="60000"/>
                      </a:schemeClr>
                    </a:solidFill>
                  </a:tcPr>
                </a:tc>
                <a:tc hMerge="1">
                  <a:txBody>
                    <a:bodyPr/>
                    <a:lstStyle/>
                    <a:p>
                      <a:endParaRPr lang="en-US"/>
                    </a:p>
                  </a:txBody>
                  <a:tcPr/>
                </a:tc>
                <a:tc gridSpan="3">
                  <a:txBody>
                    <a:bodyPr/>
                    <a:lstStyle/>
                    <a:p>
                      <a:pPr algn="ctr"/>
                      <a:r>
                        <a:rPr lang="en-US" sz="2100" b="1" dirty="0"/>
                        <a:t>target</a:t>
                      </a:r>
                      <a:endParaRPr lang="en-US" sz="2100" b="1" dirty="0">
                        <a:latin typeface="+mn-lt"/>
                        <a:ea typeface="Consolas" charset="0"/>
                        <a:cs typeface="Consolas" charset="0"/>
                      </a:endParaRPr>
                    </a:p>
                  </a:txBody>
                  <a:tcPr marL="40513" marR="40513" marT="40513" marB="40513">
                    <a:solidFill>
                      <a:schemeClr val="accent6">
                        <a:lumMod val="60000"/>
                        <a:lumOff val="40000"/>
                      </a:schemeClr>
                    </a:solidFill>
                  </a:tcPr>
                </a:tc>
                <a:tc hMerge="1">
                  <a:txBody>
                    <a:bodyPr/>
                    <a:lstStyle/>
                    <a:p>
                      <a:endParaRPr lang="en-US"/>
                    </a:p>
                  </a:txBody>
                  <a:tcPr/>
                </a:tc>
                <a:tc hMerge="1">
                  <a:txBody>
                    <a:bodyPr/>
                    <a:lstStyle/>
                    <a:p>
                      <a:pPr algn="ctr"/>
                      <a:endParaRPr lang="en-US" sz="3200" b="1" dirty="0">
                        <a:latin typeface="Consolas" charset="0"/>
                        <a:ea typeface="Consolas" charset="0"/>
                        <a:cs typeface="Consolas" charset="0"/>
                      </a:endParaRPr>
                    </a:p>
                  </a:txBody>
                  <a:tcPr marL="60960" marR="60960" marT="60960" marB="60960"/>
                </a:tc>
                <a:extLst>
                  <a:ext uri="{0D108BD9-81ED-4DB2-BD59-A6C34878D82A}">
                    <a16:rowId xmlns:a16="http://schemas.microsoft.com/office/drawing/2014/main" val="10001"/>
                  </a:ext>
                </a:extLst>
              </a:tr>
            </a:tbl>
          </a:graphicData>
        </a:graphic>
      </p:graphicFrame>
      <p:grpSp>
        <p:nvGrpSpPr>
          <p:cNvPr id="57" name="Group 56"/>
          <p:cNvGrpSpPr/>
          <p:nvPr/>
        </p:nvGrpSpPr>
        <p:grpSpPr>
          <a:xfrm>
            <a:off x="6477000" y="1333500"/>
            <a:ext cx="2486355" cy="526269"/>
            <a:chOff x="6096000" y="1333500"/>
            <a:chExt cx="2486355" cy="526269"/>
          </a:xfrm>
        </p:grpSpPr>
        <p:cxnSp>
          <p:nvCxnSpPr>
            <p:cNvPr id="25" name="Straight Connector 24"/>
            <p:cNvCxnSpPr/>
            <p:nvPr/>
          </p:nvCxnSpPr>
          <p:spPr>
            <a:xfrm flipH="1">
              <a:off x="6096001" y="1703267"/>
              <a:ext cx="1220508"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096000" y="1333500"/>
              <a:ext cx="1220509" cy="369332"/>
            </a:xfrm>
            <a:prstGeom prst="rect">
              <a:avLst/>
            </a:prstGeom>
            <a:noFill/>
          </p:spPr>
          <p:txBody>
            <a:bodyPr wrap="square" rtlCol="0">
              <a:spAutoFit/>
            </a:bodyPr>
            <a:lstStyle/>
            <a:p>
              <a:r>
                <a:rPr lang="en-US" sz="1800" b="1" dirty="0"/>
                <a:t>31-26</a:t>
              </a:r>
            </a:p>
          </p:txBody>
        </p:sp>
        <p:sp>
          <p:nvSpPr>
            <p:cNvPr id="29" name="TextBox 28"/>
            <p:cNvSpPr txBox="1"/>
            <p:nvPr/>
          </p:nvSpPr>
          <p:spPr>
            <a:xfrm>
              <a:off x="7361846" y="1459659"/>
              <a:ext cx="1220509" cy="400110"/>
            </a:xfrm>
            <a:prstGeom prst="rect">
              <a:avLst/>
            </a:prstGeom>
            <a:noFill/>
          </p:spPr>
          <p:txBody>
            <a:bodyPr wrap="square" rtlCol="0">
              <a:spAutoFit/>
            </a:bodyPr>
            <a:lstStyle/>
            <a:p>
              <a:r>
                <a:rPr lang="en-US" sz="2000" i="1" dirty="0"/>
                <a:t>opcode</a:t>
              </a:r>
            </a:p>
          </p:txBody>
        </p:sp>
      </p:grpSp>
      <p:grpSp>
        <p:nvGrpSpPr>
          <p:cNvPr id="52" name="Group 51"/>
          <p:cNvGrpSpPr/>
          <p:nvPr/>
        </p:nvGrpSpPr>
        <p:grpSpPr>
          <a:xfrm>
            <a:off x="6477000" y="1773524"/>
            <a:ext cx="2486355" cy="526269"/>
            <a:chOff x="6096000" y="1876130"/>
            <a:chExt cx="2486355" cy="526269"/>
          </a:xfrm>
        </p:grpSpPr>
        <p:cxnSp>
          <p:nvCxnSpPr>
            <p:cNvPr id="32" name="Straight Connector 31"/>
            <p:cNvCxnSpPr/>
            <p:nvPr/>
          </p:nvCxnSpPr>
          <p:spPr>
            <a:xfrm flipH="1">
              <a:off x="6096001" y="2245897"/>
              <a:ext cx="1220508"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6096000" y="1876130"/>
              <a:ext cx="1220509" cy="369332"/>
            </a:xfrm>
            <a:prstGeom prst="rect">
              <a:avLst/>
            </a:prstGeom>
            <a:noFill/>
          </p:spPr>
          <p:txBody>
            <a:bodyPr wrap="square" rtlCol="0">
              <a:spAutoFit/>
            </a:bodyPr>
            <a:lstStyle/>
            <a:p>
              <a:r>
                <a:rPr lang="en-US" sz="1800" b="1" dirty="0"/>
                <a:t>25-21</a:t>
              </a:r>
            </a:p>
          </p:txBody>
        </p:sp>
        <p:sp>
          <p:nvSpPr>
            <p:cNvPr id="34" name="TextBox 33"/>
            <p:cNvSpPr txBox="1"/>
            <p:nvPr/>
          </p:nvSpPr>
          <p:spPr>
            <a:xfrm>
              <a:off x="7361846" y="2002289"/>
              <a:ext cx="1220509" cy="400110"/>
            </a:xfrm>
            <a:prstGeom prst="rect">
              <a:avLst/>
            </a:prstGeom>
            <a:noFill/>
          </p:spPr>
          <p:txBody>
            <a:bodyPr wrap="square" rtlCol="0">
              <a:spAutoFit/>
            </a:bodyPr>
            <a:lstStyle/>
            <a:p>
              <a:r>
                <a:rPr lang="en-US" sz="2000" i="1" dirty="0" err="1"/>
                <a:t>rs</a:t>
              </a:r>
              <a:endParaRPr lang="en-US" sz="2000" i="1" dirty="0"/>
            </a:p>
          </p:txBody>
        </p:sp>
      </p:grpSp>
      <p:grpSp>
        <p:nvGrpSpPr>
          <p:cNvPr id="53" name="Group 52"/>
          <p:cNvGrpSpPr/>
          <p:nvPr/>
        </p:nvGrpSpPr>
        <p:grpSpPr>
          <a:xfrm>
            <a:off x="6477000" y="2213548"/>
            <a:ext cx="2486355" cy="526269"/>
            <a:chOff x="6096000" y="2420913"/>
            <a:chExt cx="2486355" cy="526269"/>
          </a:xfrm>
        </p:grpSpPr>
        <p:cxnSp>
          <p:nvCxnSpPr>
            <p:cNvPr id="36" name="Straight Connector 35"/>
            <p:cNvCxnSpPr/>
            <p:nvPr/>
          </p:nvCxnSpPr>
          <p:spPr>
            <a:xfrm flipH="1">
              <a:off x="6096001" y="2790680"/>
              <a:ext cx="1220508"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6096000" y="2420913"/>
              <a:ext cx="1220509" cy="369332"/>
            </a:xfrm>
            <a:prstGeom prst="rect">
              <a:avLst/>
            </a:prstGeom>
            <a:noFill/>
          </p:spPr>
          <p:txBody>
            <a:bodyPr wrap="square" rtlCol="0">
              <a:spAutoFit/>
            </a:bodyPr>
            <a:lstStyle/>
            <a:p>
              <a:r>
                <a:rPr lang="en-US" sz="1800" b="1" dirty="0"/>
                <a:t>20-16</a:t>
              </a:r>
            </a:p>
          </p:txBody>
        </p:sp>
        <p:sp>
          <p:nvSpPr>
            <p:cNvPr id="38" name="TextBox 37"/>
            <p:cNvSpPr txBox="1"/>
            <p:nvPr/>
          </p:nvSpPr>
          <p:spPr>
            <a:xfrm>
              <a:off x="7361846" y="2547072"/>
              <a:ext cx="1220509" cy="400110"/>
            </a:xfrm>
            <a:prstGeom prst="rect">
              <a:avLst/>
            </a:prstGeom>
            <a:noFill/>
          </p:spPr>
          <p:txBody>
            <a:bodyPr wrap="square" rtlCol="0">
              <a:spAutoFit/>
            </a:bodyPr>
            <a:lstStyle/>
            <a:p>
              <a:r>
                <a:rPr lang="en-US" sz="2000" i="1" dirty="0" err="1"/>
                <a:t>rt</a:t>
              </a:r>
              <a:endParaRPr lang="en-US" sz="2000" i="1" dirty="0"/>
            </a:p>
          </p:txBody>
        </p:sp>
      </p:grpSp>
      <p:grpSp>
        <p:nvGrpSpPr>
          <p:cNvPr id="54" name="Group 53"/>
          <p:cNvGrpSpPr/>
          <p:nvPr/>
        </p:nvGrpSpPr>
        <p:grpSpPr>
          <a:xfrm>
            <a:off x="6477000" y="2653572"/>
            <a:ext cx="2486355" cy="526269"/>
            <a:chOff x="6073331" y="3027251"/>
            <a:chExt cx="2486355" cy="526269"/>
          </a:xfrm>
        </p:grpSpPr>
        <p:cxnSp>
          <p:nvCxnSpPr>
            <p:cNvPr id="40" name="Straight Connector 39"/>
            <p:cNvCxnSpPr/>
            <p:nvPr/>
          </p:nvCxnSpPr>
          <p:spPr>
            <a:xfrm flipH="1">
              <a:off x="6073332" y="3397018"/>
              <a:ext cx="1220508"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6073331" y="3027251"/>
              <a:ext cx="1220509" cy="369332"/>
            </a:xfrm>
            <a:prstGeom prst="rect">
              <a:avLst/>
            </a:prstGeom>
            <a:noFill/>
          </p:spPr>
          <p:txBody>
            <a:bodyPr wrap="square" rtlCol="0">
              <a:spAutoFit/>
            </a:bodyPr>
            <a:lstStyle/>
            <a:p>
              <a:r>
                <a:rPr lang="en-US" sz="1800" b="1" dirty="0"/>
                <a:t>15-11</a:t>
              </a:r>
            </a:p>
          </p:txBody>
        </p:sp>
        <p:sp>
          <p:nvSpPr>
            <p:cNvPr id="42" name="TextBox 41"/>
            <p:cNvSpPr txBox="1"/>
            <p:nvPr/>
          </p:nvSpPr>
          <p:spPr>
            <a:xfrm>
              <a:off x="7339177" y="3153410"/>
              <a:ext cx="1220509" cy="400110"/>
            </a:xfrm>
            <a:prstGeom prst="rect">
              <a:avLst/>
            </a:prstGeom>
            <a:noFill/>
          </p:spPr>
          <p:txBody>
            <a:bodyPr wrap="square" rtlCol="0">
              <a:spAutoFit/>
            </a:bodyPr>
            <a:lstStyle/>
            <a:p>
              <a:r>
                <a:rPr lang="en-US" sz="2000" i="1" dirty="0" err="1"/>
                <a:t>rd</a:t>
              </a:r>
              <a:endParaRPr lang="en-US" sz="2000" i="1" dirty="0"/>
            </a:p>
          </p:txBody>
        </p:sp>
      </p:grpSp>
      <p:grpSp>
        <p:nvGrpSpPr>
          <p:cNvPr id="55" name="Group 54"/>
          <p:cNvGrpSpPr/>
          <p:nvPr/>
        </p:nvGrpSpPr>
        <p:grpSpPr>
          <a:xfrm>
            <a:off x="6477000" y="3093596"/>
            <a:ext cx="2486355" cy="526269"/>
            <a:chOff x="6089829" y="3619569"/>
            <a:chExt cx="2486355" cy="526269"/>
          </a:xfrm>
        </p:grpSpPr>
        <p:cxnSp>
          <p:nvCxnSpPr>
            <p:cNvPr id="44" name="Straight Connector 43"/>
            <p:cNvCxnSpPr/>
            <p:nvPr/>
          </p:nvCxnSpPr>
          <p:spPr>
            <a:xfrm flipH="1">
              <a:off x="6089830" y="3989336"/>
              <a:ext cx="1220508"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6089829" y="3619569"/>
              <a:ext cx="1220509" cy="369332"/>
            </a:xfrm>
            <a:prstGeom prst="rect">
              <a:avLst/>
            </a:prstGeom>
            <a:noFill/>
          </p:spPr>
          <p:txBody>
            <a:bodyPr wrap="square" rtlCol="0">
              <a:spAutoFit/>
            </a:bodyPr>
            <a:lstStyle/>
            <a:p>
              <a:r>
                <a:rPr lang="en-US" sz="1800" b="1" dirty="0"/>
                <a:t>10-6</a:t>
              </a:r>
            </a:p>
          </p:txBody>
        </p:sp>
        <p:sp>
          <p:nvSpPr>
            <p:cNvPr id="46" name="TextBox 45"/>
            <p:cNvSpPr txBox="1"/>
            <p:nvPr/>
          </p:nvSpPr>
          <p:spPr>
            <a:xfrm>
              <a:off x="7355675" y="3745728"/>
              <a:ext cx="1220509" cy="400110"/>
            </a:xfrm>
            <a:prstGeom prst="rect">
              <a:avLst/>
            </a:prstGeom>
            <a:noFill/>
          </p:spPr>
          <p:txBody>
            <a:bodyPr wrap="square" rtlCol="0">
              <a:spAutoFit/>
            </a:bodyPr>
            <a:lstStyle/>
            <a:p>
              <a:r>
                <a:rPr lang="en-US" sz="2000" i="1" dirty="0" err="1"/>
                <a:t>shamt</a:t>
              </a:r>
              <a:endParaRPr lang="en-US" sz="2000" i="1" dirty="0"/>
            </a:p>
          </p:txBody>
        </p:sp>
      </p:grpSp>
      <p:grpSp>
        <p:nvGrpSpPr>
          <p:cNvPr id="56" name="Group 55"/>
          <p:cNvGrpSpPr/>
          <p:nvPr/>
        </p:nvGrpSpPr>
        <p:grpSpPr>
          <a:xfrm>
            <a:off x="6477000" y="3533620"/>
            <a:ext cx="2486355" cy="526269"/>
            <a:chOff x="6073331" y="4178372"/>
            <a:chExt cx="2486355" cy="526269"/>
          </a:xfrm>
        </p:grpSpPr>
        <p:cxnSp>
          <p:nvCxnSpPr>
            <p:cNvPr id="49" name="Straight Connector 48"/>
            <p:cNvCxnSpPr/>
            <p:nvPr/>
          </p:nvCxnSpPr>
          <p:spPr>
            <a:xfrm flipH="1">
              <a:off x="6073332" y="4548139"/>
              <a:ext cx="1220508"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6073331" y="4178372"/>
              <a:ext cx="1220509" cy="369332"/>
            </a:xfrm>
            <a:prstGeom prst="rect">
              <a:avLst/>
            </a:prstGeom>
            <a:noFill/>
          </p:spPr>
          <p:txBody>
            <a:bodyPr wrap="square" rtlCol="0">
              <a:spAutoFit/>
            </a:bodyPr>
            <a:lstStyle/>
            <a:p>
              <a:r>
                <a:rPr lang="en-US" sz="1800" b="1" dirty="0"/>
                <a:t>5-0</a:t>
              </a:r>
            </a:p>
          </p:txBody>
        </p:sp>
        <p:sp>
          <p:nvSpPr>
            <p:cNvPr id="51" name="TextBox 50"/>
            <p:cNvSpPr txBox="1"/>
            <p:nvPr/>
          </p:nvSpPr>
          <p:spPr>
            <a:xfrm>
              <a:off x="7339177" y="4304531"/>
              <a:ext cx="1220509" cy="400110"/>
            </a:xfrm>
            <a:prstGeom prst="rect">
              <a:avLst/>
            </a:prstGeom>
            <a:noFill/>
          </p:spPr>
          <p:txBody>
            <a:bodyPr wrap="square" rtlCol="0">
              <a:spAutoFit/>
            </a:bodyPr>
            <a:lstStyle/>
            <a:p>
              <a:r>
                <a:rPr lang="en-US" sz="2000" i="1" dirty="0" err="1"/>
                <a:t>funct</a:t>
              </a:r>
              <a:endParaRPr lang="en-US" sz="2000" i="1" dirty="0"/>
            </a:p>
          </p:txBody>
        </p:sp>
      </p:grpSp>
      <p:grpSp>
        <p:nvGrpSpPr>
          <p:cNvPr id="58" name="Group 57"/>
          <p:cNvGrpSpPr/>
          <p:nvPr/>
        </p:nvGrpSpPr>
        <p:grpSpPr>
          <a:xfrm>
            <a:off x="6477000" y="3973644"/>
            <a:ext cx="2924440" cy="526269"/>
            <a:chOff x="6073331" y="4178372"/>
            <a:chExt cx="2924440" cy="526269"/>
          </a:xfrm>
        </p:grpSpPr>
        <p:cxnSp>
          <p:nvCxnSpPr>
            <p:cNvPr id="59" name="Straight Connector 58"/>
            <p:cNvCxnSpPr/>
            <p:nvPr/>
          </p:nvCxnSpPr>
          <p:spPr>
            <a:xfrm flipH="1">
              <a:off x="6073332" y="4548139"/>
              <a:ext cx="1220508"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6073331" y="4178372"/>
              <a:ext cx="1220509" cy="369332"/>
            </a:xfrm>
            <a:prstGeom prst="rect">
              <a:avLst/>
            </a:prstGeom>
            <a:noFill/>
          </p:spPr>
          <p:txBody>
            <a:bodyPr wrap="square" rtlCol="0">
              <a:spAutoFit/>
            </a:bodyPr>
            <a:lstStyle/>
            <a:p>
              <a:r>
                <a:rPr lang="en-US" sz="1800" b="1" dirty="0"/>
                <a:t>15-0</a:t>
              </a:r>
            </a:p>
          </p:txBody>
        </p:sp>
        <p:sp>
          <p:nvSpPr>
            <p:cNvPr id="61" name="TextBox 60"/>
            <p:cNvSpPr txBox="1"/>
            <p:nvPr/>
          </p:nvSpPr>
          <p:spPr>
            <a:xfrm>
              <a:off x="7339177" y="4304531"/>
              <a:ext cx="1658594" cy="400110"/>
            </a:xfrm>
            <a:prstGeom prst="rect">
              <a:avLst/>
            </a:prstGeom>
            <a:noFill/>
          </p:spPr>
          <p:txBody>
            <a:bodyPr wrap="square" rtlCol="0">
              <a:spAutoFit/>
            </a:bodyPr>
            <a:lstStyle/>
            <a:p>
              <a:r>
                <a:rPr lang="en-US" sz="2000" i="1" dirty="0"/>
                <a:t>immediate</a:t>
              </a:r>
            </a:p>
          </p:txBody>
        </p:sp>
      </p:grpSp>
      <p:grpSp>
        <p:nvGrpSpPr>
          <p:cNvPr id="62" name="Group 61"/>
          <p:cNvGrpSpPr/>
          <p:nvPr/>
        </p:nvGrpSpPr>
        <p:grpSpPr>
          <a:xfrm>
            <a:off x="6477000" y="4413669"/>
            <a:ext cx="2924440" cy="526269"/>
            <a:chOff x="6073331" y="4178372"/>
            <a:chExt cx="2924440" cy="526269"/>
          </a:xfrm>
        </p:grpSpPr>
        <p:cxnSp>
          <p:nvCxnSpPr>
            <p:cNvPr id="63" name="Straight Connector 62"/>
            <p:cNvCxnSpPr/>
            <p:nvPr/>
          </p:nvCxnSpPr>
          <p:spPr>
            <a:xfrm flipH="1">
              <a:off x="6073332" y="4548139"/>
              <a:ext cx="1220508"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6073331" y="4178372"/>
              <a:ext cx="1220509" cy="369332"/>
            </a:xfrm>
            <a:prstGeom prst="rect">
              <a:avLst/>
            </a:prstGeom>
            <a:noFill/>
          </p:spPr>
          <p:txBody>
            <a:bodyPr wrap="square" rtlCol="0">
              <a:spAutoFit/>
            </a:bodyPr>
            <a:lstStyle/>
            <a:p>
              <a:r>
                <a:rPr lang="en-US" sz="1800" b="1" dirty="0"/>
                <a:t>25-0</a:t>
              </a:r>
            </a:p>
          </p:txBody>
        </p:sp>
        <p:sp>
          <p:nvSpPr>
            <p:cNvPr id="65" name="TextBox 64"/>
            <p:cNvSpPr txBox="1"/>
            <p:nvPr/>
          </p:nvSpPr>
          <p:spPr>
            <a:xfrm>
              <a:off x="7339177" y="4304531"/>
              <a:ext cx="1658594" cy="400110"/>
            </a:xfrm>
            <a:prstGeom prst="rect">
              <a:avLst/>
            </a:prstGeom>
            <a:noFill/>
          </p:spPr>
          <p:txBody>
            <a:bodyPr wrap="square" rtlCol="0">
              <a:spAutoFit/>
            </a:bodyPr>
            <a:lstStyle/>
            <a:p>
              <a:r>
                <a:rPr lang="en-US" sz="2000" i="1" dirty="0"/>
                <a:t>target</a:t>
              </a:r>
            </a:p>
          </p:txBody>
        </p:sp>
      </p:grpSp>
      <p:grpSp>
        <p:nvGrpSpPr>
          <p:cNvPr id="69" name="Group 68"/>
          <p:cNvGrpSpPr/>
          <p:nvPr/>
        </p:nvGrpSpPr>
        <p:grpSpPr>
          <a:xfrm>
            <a:off x="3912447" y="1477744"/>
            <a:ext cx="2566575" cy="3437156"/>
            <a:chOff x="3484087" y="1477744"/>
            <a:chExt cx="2566575" cy="3437156"/>
          </a:xfrm>
        </p:grpSpPr>
        <p:cxnSp>
          <p:nvCxnSpPr>
            <p:cNvPr id="16" name="Straight Connector 15"/>
            <p:cNvCxnSpPr/>
            <p:nvPr/>
          </p:nvCxnSpPr>
          <p:spPr>
            <a:xfrm>
              <a:off x="6050662" y="1477744"/>
              <a:ext cx="0" cy="3437156"/>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8" name="Group 67"/>
            <p:cNvGrpSpPr/>
            <p:nvPr/>
          </p:nvGrpSpPr>
          <p:grpSpPr>
            <a:xfrm>
              <a:off x="3484087" y="3982766"/>
              <a:ext cx="2566575" cy="741129"/>
              <a:chOff x="3484087" y="3982766"/>
              <a:chExt cx="2566575" cy="741129"/>
            </a:xfrm>
          </p:grpSpPr>
          <p:grpSp>
            <p:nvGrpSpPr>
              <p:cNvPr id="7" name="Group 6"/>
              <p:cNvGrpSpPr/>
              <p:nvPr/>
            </p:nvGrpSpPr>
            <p:grpSpPr>
              <a:xfrm>
                <a:off x="4939638" y="3982766"/>
                <a:ext cx="1111024" cy="741129"/>
                <a:chOff x="758143" y="2446427"/>
                <a:chExt cx="1111024" cy="741129"/>
              </a:xfrm>
            </p:grpSpPr>
            <p:cxnSp>
              <p:nvCxnSpPr>
                <p:cNvPr id="8" name="Straight Connector 7"/>
                <p:cNvCxnSpPr/>
                <p:nvPr/>
              </p:nvCxnSpPr>
              <p:spPr>
                <a:xfrm flipH="1">
                  <a:off x="935552" y="2916547"/>
                  <a:ext cx="933615"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986820" y="2643751"/>
                  <a:ext cx="523310" cy="543805"/>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58143" y="2446427"/>
                  <a:ext cx="685800" cy="461665"/>
                </a:xfrm>
                <a:prstGeom prst="rect">
                  <a:avLst/>
                </a:prstGeom>
                <a:noFill/>
              </p:spPr>
              <p:txBody>
                <a:bodyPr wrap="square" rtlCol="0">
                  <a:spAutoFit/>
                </a:bodyPr>
                <a:lstStyle/>
                <a:p>
                  <a:pPr algn="ctr"/>
                  <a:r>
                    <a:rPr lang="en-US" sz="2400" b="1" dirty="0"/>
                    <a:t>32</a:t>
                  </a:r>
                </a:p>
              </p:txBody>
            </p:sp>
          </p:grpSp>
          <p:sp>
            <p:nvSpPr>
              <p:cNvPr id="67" name="TextBox 66"/>
              <p:cNvSpPr txBox="1"/>
              <p:nvPr/>
            </p:nvSpPr>
            <p:spPr>
              <a:xfrm>
                <a:off x="3484087" y="4240020"/>
                <a:ext cx="1658594" cy="400110"/>
              </a:xfrm>
              <a:prstGeom prst="rect">
                <a:avLst/>
              </a:prstGeom>
              <a:noFill/>
            </p:spPr>
            <p:txBody>
              <a:bodyPr wrap="square" rtlCol="0">
                <a:spAutoFit/>
              </a:bodyPr>
              <a:lstStyle/>
              <a:p>
                <a:pPr algn="r"/>
                <a:r>
                  <a:rPr lang="en-US" sz="2000" i="1" dirty="0"/>
                  <a:t>instruction</a:t>
                </a:r>
              </a:p>
            </p:txBody>
          </p:sp>
        </p:grpSp>
      </p:grpSp>
      <p:sp>
        <p:nvSpPr>
          <p:cNvPr id="70" name="TextBox 69"/>
          <p:cNvSpPr txBox="1"/>
          <p:nvPr/>
        </p:nvSpPr>
        <p:spPr>
          <a:xfrm>
            <a:off x="97030" y="1475310"/>
            <a:ext cx="478040" cy="646331"/>
          </a:xfrm>
          <a:prstGeom prst="rect">
            <a:avLst/>
          </a:prstGeom>
          <a:noFill/>
        </p:spPr>
        <p:txBody>
          <a:bodyPr wrap="square" rtlCol="0">
            <a:spAutoFit/>
          </a:bodyPr>
          <a:lstStyle/>
          <a:p>
            <a:pPr algn="ctr"/>
            <a:r>
              <a:rPr lang="en-US" sz="3600" b="1">
                <a:latin typeface="Segoe UI" charset="0"/>
                <a:ea typeface="Segoe UI" charset="0"/>
                <a:cs typeface="Segoe UI" charset="0"/>
              </a:rPr>
              <a:t>R</a:t>
            </a:r>
            <a:endParaRPr lang="en-US" sz="3600" b="1" dirty="0">
              <a:latin typeface="Segoe UI" charset="0"/>
              <a:ea typeface="Segoe UI" charset="0"/>
              <a:cs typeface="Segoe UI" charset="0"/>
            </a:endParaRPr>
          </a:p>
        </p:txBody>
      </p:sp>
      <p:sp>
        <p:nvSpPr>
          <p:cNvPr id="71" name="TextBox 70"/>
          <p:cNvSpPr txBox="1"/>
          <p:nvPr/>
        </p:nvSpPr>
        <p:spPr>
          <a:xfrm>
            <a:off x="93123" y="2312174"/>
            <a:ext cx="478040" cy="646331"/>
          </a:xfrm>
          <a:prstGeom prst="rect">
            <a:avLst/>
          </a:prstGeom>
          <a:noFill/>
        </p:spPr>
        <p:txBody>
          <a:bodyPr wrap="square" rtlCol="0">
            <a:spAutoFit/>
          </a:bodyPr>
          <a:lstStyle/>
          <a:p>
            <a:pPr algn="ctr"/>
            <a:r>
              <a:rPr lang="en-US" sz="3600" b="1" dirty="0">
                <a:latin typeface="Segoe UI" charset="0"/>
                <a:ea typeface="Segoe UI" charset="0"/>
                <a:cs typeface="Segoe UI" charset="0"/>
              </a:rPr>
              <a:t>I</a:t>
            </a:r>
          </a:p>
        </p:txBody>
      </p:sp>
      <p:sp>
        <p:nvSpPr>
          <p:cNvPr id="72" name="TextBox 71"/>
          <p:cNvSpPr txBox="1"/>
          <p:nvPr/>
        </p:nvSpPr>
        <p:spPr>
          <a:xfrm>
            <a:off x="89216" y="3149038"/>
            <a:ext cx="478040" cy="646331"/>
          </a:xfrm>
          <a:prstGeom prst="rect">
            <a:avLst/>
          </a:prstGeom>
          <a:noFill/>
        </p:spPr>
        <p:txBody>
          <a:bodyPr wrap="square" rtlCol="0">
            <a:spAutoFit/>
          </a:bodyPr>
          <a:lstStyle/>
          <a:p>
            <a:pPr algn="ctr"/>
            <a:r>
              <a:rPr lang="en-US" sz="3600" b="1" dirty="0">
                <a:latin typeface="Segoe UI" charset="0"/>
                <a:ea typeface="Segoe UI" charset="0"/>
                <a:cs typeface="Segoe UI" charset="0"/>
              </a:rPr>
              <a:t>J</a:t>
            </a:r>
          </a:p>
        </p:txBody>
      </p:sp>
      <p:sp>
        <p:nvSpPr>
          <p:cNvPr id="66" name="TextBox 65">
            <a:extLst>
              <a:ext uri="{FF2B5EF4-FFF2-40B4-BE49-F238E27FC236}">
                <a16:creationId xmlns:a16="http://schemas.microsoft.com/office/drawing/2014/main" id="{C232DAB2-980A-374A-9B4D-F50F952C559B}"/>
              </a:ext>
            </a:extLst>
          </p:cNvPr>
          <p:cNvSpPr txBox="1"/>
          <p:nvPr/>
        </p:nvSpPr>
        <p:spPr>
          <a:xfrm>
            <a:off x="194573" y="4887288"/>
            <a:ext cx="6310122" cy="430887"/>
          </a:xfrm>
          <a:prstGeom prst="rect">
            <a:avLst/>
          </a:prstGeom>
          <a:noFill/>
        </p:spPr>
        <p:txBody>
          <a:bodyPr wrap="square" rtlCol="0">
            <a:spAutoFit/>
          </a:bodyPr>
          <a:lstStyle/>
          <a:p>
            <a:pPr algn="ctr"/>
            <a:r>
              <a:rPr lang="en-US" sz="2200" dirty="0">
                <a:latin typeface="Segoe UI" charset="0"/>
                <a:ea typeface="Segoe UI" charset="0"/>
                <a:cs typeface="Segoe UI" charset="0"/>
              </a:rPr>
              <a:t>see </a:t>
            </a:r>
            <a:r>
              <a:rPr lang="en-US" sz="2200" b="1" dirty="0" err="1">
                <a:latin typeface="Segoe UI" charset="0"/>
                <a:ea typeface="Segoe UI" charset="0"/>
                <a:cs typeface="Segoe UI" charset="0"/>
              </a:rPr>
              <a:t>splitter_bitfields.circ</a:t>
            </a:r>
            <a:r>
              <a:rPr lang="en-US" sz="2200" b="1" dirty="0">
                <a:latin typeface="Segoe UI" charset="0"/>
                <a:ea typeface="Segoe UI" charset="0"/>
                <a:cs typeface="Segoe UI" charset="0"/>
              </a:rPr>
              <a:t> </a:t>
            </a:r>
            <a:r>
              <a:rPr lang="en-US" sz="2200" dirty="0">
                <a:latin typeface="Segoe UI" charset="0"/>
                <a:ea typeface="Segoe UI" charset="0"/>
                <a:cs typeface="Segoe UI" charset="0"/>
              </a:rPr>
              <a:t>and </a:t>
            </a:r>
            <a:r>
              <a:rPr lang="en-US" sz="2200" b="1" dirty="0" err="1">
                <a:latin typeface="Segoe UI" charset="0"/>
                <a:ea typeface="Segoe UI" charset="0"/>
                <a:cs typeface="Segoe UI" charset="0"/>
              </a:rPr>
              <a:t>decoding.circ</a:t>
            </a:r>
            <a:r>
              <a:rPr lang="en-US" sz="2200" b="1" dirty="0">
                <a:latin typeface="Segoe UI" charset="0"/>
                <a:ea typeface="Segoe UI" charset="0"/>
                <a:cs typeface="Segoe UI" charset="0"/>
              </a:rPr>
              <a:t>.</a:t>
            </a:r>
            <a:endParaRPr lang="en-US" sz="2200" dirty="0">
              <a:latin typeface="Segoe UI" charset="0"/>
              <a:ea typeface="Segoe UI" charset="0"/>
              <a:cs typeface="Segoe UI" charset="0"/>
            </a:endParaRPr>
          </a:p>
        </p:txBody>
      </p:sp>
    </p:spTree>
    <p:extLst>
      <p:ext uri="{BB962C8B-B14F-4D97-AF65-F5344CB8AC3E}">
        <p14:creationId xmlns:p14="http://schemas.microsoft.com/office/powerpoint/2010/main" val="103291207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5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5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5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5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5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62"/>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70" grpId="0"/>
      <p:bldP spid="71" grpId="0"/>
      <p:bldP spid="72" grpId="0"/>
      <p:bldP spid="6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 really, it's fine, don't worry about it</a:t>
            </a:r>
          </a:p>
        </p:txBody>
      </p:sp>
      <p:sp>
        <p:nvSpPr>
          <p:cNvPr id="3" name="Content Placeholder 2"/>
          <p:cNvSpPr>
            <a:spLocks noGrp="1"/>
          </p:cNvSpPr>
          <p:nvPr>
            <p:ph idx="1"/>
          </p:nvPr>
        </p:nvSpPr>
        <p:spPr>
          <a:xfrm>
            <a:off x="152400" y="495301"/>
            <a:ext cx="8763000" cy="534677"/>
          </a:xfrm>
        </p:spPr>
        <p:txBody>
          <a:bodyPr/>
          <a:lstStyle/>
          <a:p>
            <a:r>
              <a:rPr lang="en-US" dirty="0"/>
              <a:t>let's suppose the encoded instruction was </a:t>
            </a:r>
            <a:r>
              <a:rPr lang="en-US" b="1" dirty="0" err="1">
                <a:solidFill>
                  <a:srgbClr val="FF0000"/>
                </a:solidFill>
                <a:latin typeface="Consolas" charset="0"/>
                <a:ea typeface="Consolas" charset="0"/>
                <a:cs typeface="Consolas" charset="0"/>
              </a:rPr>
              <a:t>addi</a:t>
            </a:r>
            <a:r>
              <a:rPr lang="en-US" b="1" dirty="0">
                <a:solidFill>
                  <a:srgbClr val="FF0000"/>
                </a:solidFill>
                <a:latin typeface="Consolas" charset="0"/>
                <a:ea typeface="Consolas" charset="0"/>
                <a:cs typeface="Consolas" charset="0"/>
              </a:rPr>
              <a:t> </a:t>
            </a:r>
            <a:r>
              <a:rPr lang="en-US" b="1" dirty="0">
                <a:latin typeface="Consolas" charset="0"/>
                <a:ea typeface="Consolas" charset="0"/>
                <a:cs typeface="Consolas" charset="0"/>
              </a:rPr>
              <a:t>s0, s0, -1</a:t>
            </a:r>
            <a:r>
              <a:rPr lang="en-US" b="1" dirty="0"/>
              <a:t>.</a:t>
            </a:r>
            <a:endParaRPr lang="en-US" dirty="0"/>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16</a:t>
            </a:fld>
            <a:endParaRPr lang="en-US"/>
          </a:p>
        </p:txBody>
      </p:sp>
      <p:grpSp>
        <p:nvGrpSpPr>
          <p:cNvPr id="53" name="Group 52"/>
          <p:cNvGrpSpPr/>
          <p:nvPr/>
        </p:nvGrpSpPr>
        <p:grpSpPr>
          <a:xfrm>
            <a:off x="1799877" y="1080806"/>
            <a:ext cx="1676160" cy="3611869"/>
            <a:chOff x="1955104" y="1150413"/>
            <a:chExt cx="1676160" cy="3611869"/>
          </a:xfrm>
        </p:grpSpPr>
        <p:cxnSp>
          <p:nvCxnSpPr>
            <p:cNvPr id="8" name="Straight Connector 7"/>
            <p:cNvCxnSpPr/>
            <p:nvPr/>
          </p:nvCxnSpPr>
          <p:spPr>
            <a:xfrm flipH="1">
              <a:off x="2741179" y="1550649"/>
              <a:ext cx="82296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102177" y="1150413"/>
              <a:ext cx="529087" cy="400110"/>
            </a:xfrm>
            <a:prstGeom prst="rect">
              <a:avLst/>
            </a:prstGeom>
            <a:noFill/>
          </p:spPr>
          <p:txBody>
            <a:bodyPr wrap="square" rtlCol="0">
              <a:spAutoFit/>
            </a:bodyPr>
            <a:lstStyle/>
            <a:p>
              <a:pPr algn="r"/>
              <a:r>
                <a:rPr lang="en-US" sz="2000" i="1" dirty="0"/>
                <a:t>op</a:t>
              </a:r>
            </a:p>
          </p:txBody>
        </p:sp>
        <p:cxnSp>
          <p:nvCxnSpPr>
            <p:cNvPr id="12" name="Straight Connector 11"/>
            <p:cNvCxnSpPr/>
            <p:nvPr/>
          </p:nvCxnSpPr>
          <p:spPr>
            <a:xfrm flipH="1">
              <a:off x="2741179" y="1990673"/>
              <a:ext cx="82296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102177" y="1590437"/>
              <a:ext cx="529087" cy="400110"/>
            </a:xfrm>
            <a:prstGeom prst="rect">
              <a:avLst/>
            </a:prstGeom>
            <a:noFill/>
          </p:spPr>
          <p:txBody>
            <a:bodyPr wrap="square" rtlCol="0">
              <a:spAutoFit/>
            </a:bodyPr>
            <a:lstStyle/>
            <a:p>
              <a:pPr algn="r"/>
              <a:r>
                <a:rPr lang="en-US" sz="2000" i="1" dirty="0" err="1"/>
                <a:t>rs</a:t>
              </a:r>
              <a:endParaRPr lang="en-US" sz="2000" i="1" dirty="0"/>
            </a:p>
          </p:txBody>
        </p:sp>
        <p:cxnSp>
          <p:nvCxnSpPr>
            <p:cNvPr id="16" name="Straight Connector 15"/>
            <p:cNvCxnSpPr/>
            <p:nvPr/>
          </p:nvCxnSpPr>
          <p:spPr>
            <a:xfrm flipH="1">
              <a:off x="2741179" y="2430697"/>
              <a:ext cx="82296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102177" y="2030461"/>
              <a:ext cx="529087" cy="400110"/>
            </a:xfrm>
            <a:prstGeom prst="rect">
              <a:avLst/>
            </a:prstGeom>
            <a:noFill/>
          </p:spPr>
          <p:txBody>
            <a:bodyPr wrap="square" rtlCol="0">
              <a:spAutoFit/>
            </a:bodyPr>
            <a:lstStyle/>
            <a:p>
              <a:pPr algn="r"/>
              <a:r>
                <a:rPr lang="en-US" sz="2000" i="1" dirty="0" err="1"/>
                <a:t>rt</a:t>
              </a:r>
              <a:endParaRPr lang="en-US" sz="2000" i="1" dirty="0"/>
            </a:p>
          </p:txBody>
        </p:sp>
        <p:cxnSp>
          <p:nvCxnSpPr>
            <p:cNvPr id="20" name="Straight Connector 19"/>
            <p:cNvCxnSpPr/>
            <p:nvPr/>
          </p:nvCxnSpPr>
          <p:spPr>
            <a:xfrm flipH="1">
              <a:off x="2741179" y="2870721"/>
              <a:ext cx="82296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102177" y="2470485"/>
              <a:ext cx="529087" cy="400110"/>
            </a:xfrm>
            <a:prstGeom prst="rect">
              <a:avLst/>
            </a:prstGeom>
            <a:noFill/>
          </p:spPr>
          <p:txBody>
            <a:bodyPr wrap="square" rtlCol="0">
              <a:spAutoFit/>
            </a:bodyPr>
            <a:lstStyle/>
            <a:p>
              <a:pPr algn="r"/>
              <a:r>
                <a:rPr lang="en-US" sz="2000" i="1" dirty="0" err="1"/>
                <a:t>rd</a:t>
              </a:r>
              <a:endParaRPr lang="en-US" sz="2000" i="1" dirty="0"/>
            </a:p>
          </p:txBody>
        </p:sp>
        <p:cxnSp>
          <p:nvCxnSpPr>
            <p:cNvPr id="24" name="Straight Connector 23"/>
            <p:cNvCxnSpPr/>
            <p:nvPr/>
          </p:nvCxnSpPr>
          <p:spPr>
            <a:xfrm flipH="1">
              <a:off x="2741179" y="3310745"/>
              <a:ext cx="82296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713332" y="2910509"/>
              <a:ext cx="917932" cy="400110"/>
            </a:xfrm>
            <a:prstGeom prst="rect">
              <a:avLst/>
            </a:prstGeom>
            <a:noFill/>
          </p:spPr>
          <p:txBody>
            <a:bodyPr wrap="square" rtlCol="0">
              <a:spAutoFit/>
            </a:bodyPr>
            <a:lstStyle/>
            <a:p>
              <a:pPr algn="r"/>
              <a:r>
                <a:rPr lang="en-US" sz="2000" i="1" dirty="0" err="1"/>
                <a:t>shamt</a:t>
              </a:r>
              <a:endParaRPr lang="en-US" sz="2000" i="1" dirty="0"/>
            </a:p>
          </p:txBody>
        </p:sp>
        <p:cxnSp>
          <p:nvCxnSpPr>
            <p:cNvPr id="28" name="Straight Connector 27"/>
            <p:cNvCxnSpPr/>
            <p:nvPr/>
          </p:nvCxnSpPr>
          <p:spPr>
            <a:xfrm flipH="1">
              <a:off x="2741179" y="3750769"/>
              <a:ext cx="82296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2793937" y="3350533"/>
              <a:ext cx="837327" cy="400110"/>
            </a:xfrm>
            <a:prstGeom prst="rect">
              <a:avLst/>
            </a:prstGeom>
            <a:noFill/>
          </p:spPr>
          <p:txBody>
            <a:bodyPr wrap="square" rtlCol="0">
              <a:spAutoFit/>
            </a:bodyPr>
            <a:lstStyle/>
            <a:p>
              <a:pPr algn="r"/>
              <a:r>
                <a:rPr lang="en-US" sz="2000" i="1" dirty="0" err="1"/>
                <a:t>funct</a:t>
              </a:r>
              <a:endParaRPr lang="en-US" sz="2000" i="1" dirty="0"/>
            </a:p>
          </p:txBody>
        </p:sp>
        <p:cxnSp>
          <p:nvCxnSpPr>
            <p:cNvPr id="32" name="Straight Connector 31"/>
            <p:cNvCxnSpPr/>
            <p:nvPr/>
          </p:nvCxnSpPr>
          <p:spPr>
            <a:xfrm flipH="1">
              <a:off x="2741179" y="4190793"/>
              <a:ext cx="82296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2873577" y="3790557"/>
              <a:ext cx="757687" cy="400110"/>
            </a:xfrm>
            <a:prstGeom prst="rect">
              <a:avLst/>
            </a:prstGeom>
            <a:noFill/>
          </p:spPr>
          <p:txBody>
            <a:bodyPr wrap="square" rtlCol="0">
              <a:spAutoFit/>
            </a:bodyPr>
            <a:lstStyle/>
            <a:p>
              <a:pPr algn="r"/>
              <a:r>
                <a:rPr lang="en-US" sz="2000" i="1" dirty="0" err="1"/>
                <a:t>imm</a:t>
              </a:r>
              <a:endParaRPr lang="en-US" sz="2000" i="1" dirty="0"/>
            </a:p>
          </p:txBody>
        </p:sp>
        <p:cxnSp>
          <p:nvCxnSpPr>
            <p:cNvPr id="36" name="Straight Connector 35"/>
            <p:cNvCxnSpPr/>
            <p:nvPr/>
          </p:nvCxnSpPr>
          <p:spPr>
            <a:xfrm flipH="1">
              <a:off x="2741179" y="4630818"/>
              <a:ext cx="82296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2713331" y="4230582"/>
              <a:ext cx="917933" cy="400110"/>
            </a:xfrm>
            <a:prstGeom prst="rect">
              <a:avLst/>
            </a:prstGeom>
            <a:noFill/>
          </p:spPr>
          <p:txBody>
            <a:bodyPr wrap="square" rtlCol="0">
              <a:spAutoFit/>
            </a:bodyPr>
            <a:lstStyle/>
            <a:p>
              <a:pPr algn="r"/>
              <a:r>
                <a:rPr lang="en-US" sz="2000" i="1" dirty="0"/>
                <a:t>target</a:t>
              </a:r>
            </a:p>
          </p:txBody>
        </p:sp>
        <p:cxnSp>
          <p:nvCxnSpPr>
            <p:cNvPr id="40" name="Straight Connector 39"/>
            <p:cNvCxnSpPr/>
            <p:nvPr/>
          </p:nvCxnSpPr>
          <p:spPr>
            <a:xfrm>
              <a:off x="2743200" y="1325126"/>
              <a:ext cx="0" cy="3437156"/>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H="1">
              <a:off x="2099290" y="2960631"/>
              <a:ext cx="616921"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2235711" y="2794853"/>
              <a:ext cx="344078" cy="35755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1955104" y="2573471"/>
              <a:ext cx="685800" cy="369332"/>
            </a:xfrm>
            <a:prstGeom prst="rect">
              <a:avLst/>
            </a:prstGeom>
            <a:noFill/>
          </p:spPr>
          <p:txBody>
            <a:bodyPr wrap="square" rtlCol="0">
              <a:spAutoFit/>
            </a:bodyPr>
            <a:lstStyle/>
            <a:p>
              <a:pPr algn="ctr"/>
              <a:r>
                <a:rPr lang="en-US" sz="1800" b="1" dirty="0"/>
                <a:t>32</a:t>
              </a:r>
              <a:endParaRPr lang="en-US" sz="2400" b="1" dirty="0"/>
            </a:p>
          </p:txBody>
        </p:sp>
      </p:grpSp>
      <p:sp>
        <p:nvSpPr>
          <p:cNvPr id="49" name="Rectangle 48"/>
          <p:cNvSpPr/>
          <p:nvPr/>
        </p:nvSpPr>
        <p:spPr>
          <a:xfrm>
            <a:off x="92727" y="2655002"/>
            <a:ext cx="1883849" cy="461665"/>
          </a:xfrm>
          <a:prstGeom prst="rect">
            <a:avLst/>
          </a:prstGeom>
        </p:spPr>
        <p:txBody>
          <a:bodyPr wrap="none">
            <a:spAutoFit/>
          </a:bodyPr>
          <a:lstStyle/>
          <a:p>
            <a:r>
              <a:rPr lang="is-IS" sz="2400" b="1" dirty="0">
                <a:latin typeface="Consolas" charset="0"/>
                <a:ea typeface="Consolas" charset="0"/>
                <a:cs typeface="Consolas" charset="0"/>
              </a:rPr>
              <a:t>0x2210FFFF</a:t>
            </a:r>
          </a:p>
        </p:txBody>
      </p:sp>
      <p:sp>
        <p:nvSpPr>
          <p:cNvPr id="54" name="Rectangle 53"/>
          <p:cNvSpPr/>
          <p:nvPr/>
        </p:nvSpPr>
        <p:spPr>
          <a:xfrm>
            <a:off x="25400" y="2385852"/>
            <a:ext cx="2018501" cy="400110"/>
          </a:xfrm>
          <a:prstGeom prst="rect">
            <a:avLst/>
          </a:prstGeom>
        </p:spPr>
        <p:txBody>
          <a:bodyPr wrap="none">
            <a:spAutoFit/>
          </a:bodyPr>
          <a:lstStyle/>
          <a:p>
            <a:r>
              <a:rPr lang="en-US" sz="2000" b="1" dirty="0" err="1">
                <a:solidFill>
                  <a:srgbClr val="FF0000"/>
                </a:solidFill>
                <a:latin typeface="Consolas" charset="0"/>
                <a:ea typeface="Consolas" charset="0"/>
                <a:cs typeface="Consolas" charset="0"/>
              </a:rPr>
              <a:t>addi</a:t>
            </a:r>
            <a:r>
              <a:rPr lang="en-US" sz="2000" b="1" dirty="0">
                <a:solidFill>
                  <a:srgbClr val="FF0000"/>
                </a:solidFill>
                <a:latin typeface="Consolas" charset="0"/>
                <a:ea typeface="Consolas" charset="0"/>
                <a:cs typeface="Consolas" charset="0"/>
              </a:rPr>
              <a:t> </a:t>
            </a:r>
            <a:r>
              <a:rPr lang="en-US" sz="2000" b="1" dirty="0">
                <a:latin typeface="Consolas" charset="0"/>
                <a:ea typeface="Consolas" charset="0"/>
                <a:cs typeface="Consolas" charset="0"/>
              </a:rPr>
              <a:t>s0,s0,-1</a:t>
            </a:r>
            <a:endParaRPr lang="en-US" sz="2000" dirty="0"/>
          </a:p>
        </p:txBody>
      </p:sp>
      <p:sp>
        <p:nvSpPr>
          <p:cNvPr id="55" name="Rectangle 54"/>
          <p:cNvSpPr/>
          <p:nvPr/>
        </p:nvSpPr>
        <p:spPr>
          <a:xfrm>
            <a:off x="3408911" y="1246720"/>
            <a:ext cx="864339" cy="461665"/>
          </a:xfrm>
          <a:prstGeom prst="rect">
            <a:avLst/>
          </a:prstGeom>
        </p:spPr>
        <p:txBody>
          <a:bodyPr wrap="none">
            <a:spAutoFit/>
          </a:bodyPr>
          <a:lstStyle/>
          <a:p>
            <a:r>
              <a:rPr lang="is-IS" sz="2400" b="1" dirty="0">
                <a:latin typeface="Consolas" charset="0"/>
                <a:ea typeface="Consolas" charset="0"/>
                <a:cs typeface="Consolas" charset="0"/>
              </a:rPr>
              <a:t>0x08</a:t>
            </a:r>
          </a:p>
        </p:txBody>
      </p:sp>
      <p:sp>
        <p:nvSpPr>
          <p:cNvPr id="56" name="Rectangle 55"/>
          <p:cNvSpPr/>
          <p:nvPr/>
        </p:nvSpPr>
        <p:spPr>
          <a:xfrm>
            <a:off x="3408912" y="1687224"/>
            <a:ext cx="864339" cy="461665"/>
          </a:xfrm>
          <a:prstGeom prst="rect">
            <a:avLst/>
          </a:prstGeom>
        </p:spPr>
        <p:txBody>
          <a:bodyPr wrap="none">
            <a:spAutoFit/>
          </a:bodyPr>
          <a:lstStyle/>
          <a:p>
            <a:r>
              <a:rPr lang="is-IS" sz="2400" b="1" dirty="0">
                <a:latin typeface="Consolas" charset="0"/>
                <a:ea typeface="Consolas" charset="0"/>
                <a:cs typeface="Consolas" charset="0"/>
              </a:rPr>
              <a:t>0x10</a:t>
            </a:r>
          </a:p>
        </p:txBody>
      </p:sp>
      <p:sp>
        <p:nvSpPr>
          <p:cNvPr id="57" name="Rectangle 56"/>
          <p:cNvSpPr/>
          <p:nvPr/>
        </p:nvSpPr>
        <p:spPr>
          <a:xfrm>
            <a:off x="3408912" y="2127728"/>
            <a:ext cx="864339" cy="461665"/>
          </a:xfrm>
          <a:prstGeom prst="rect">
            <a:avLst/>
          </a:prstGeom>
        </p:spPr>
        <p:txBody>
          <a:bodyPr wrap="none">
            <a:spAutoFit/>
          </a:bodyPr>
          <a:lstStyle/>
          <a:p>
            <a:r>
              <a:rPr lang="is-IS" sz="2400" b="1" dirty="0">
                <a:latin typeface="Consolas" charset="0"/>
                <a:ea typeface="Consolas" charset="0"/>
                <a:cs typeface="Consolas" charset="0"/>
              </a:rPr>
              <a:t>0x10</a:t>
            </a:r>
          </a:p>
        </p:txBody>
      </p:sp>
      <p:sp>
        <p:nvSpPr>
          <p:cNvPr id="58" name="Rectangle 57"/>
          <p:cNvSpPr/>
          <p:nvPr/>
        </p:nvSpPr>
        <p:spPr>
          <a:xfrm>
            <a:off x="3408912" y="2568232"/>
            <a:ext cx="864339" cy="461665"/>
          </a:xfrm>
          <a:prstGeom prst="rect">
            <a:avLst/>
          </a:prstGeom>
        </p:spPr>
        <p:txBody>
          <a:bodyPr wrap="none">
            <a:spAutoFit/>
          </a:bodyPr>
          <a:lstStyle/>
          <a:p>
            <a:r>
              <a:rPr lang="is-IS" sz="2400" b="1" dirty="0">
                <a:latin typeface="Consolas" charset="0"/>
                <a:ea typeface="Consolas" charset="0"/>
                <a:cs typeface="Consolas" charset="0"/>
              </a:rPr>
              <a:t>0x1F</a:t>
            </a:r>
          </a:p>
        </p:txBody>
      </p:sp>
      <p:sp>
        <p:nvSpPr>
          <p:cNvPr id="59" name="Rectangle 58"/>
          <p:cNvSpPr/>
          <p:nvPr/>
        </p:nvSpPr>
        <p:spPr>
          <a:xfrm>
            <a:off x="3408912" y="3008736"/>
            <a:ext cx="864339" cy="461665"/>
          </a:xfrm>
          <a:prstGeom prst="rect">
            <a:avLst/>
          </a:prstGeom>
        </p:spPr>
        <p:txBody>
          <a:bodyPr wrap="none">
            <a:spAutoFit/>
          </a:bodyPr>
          <a:lstStyle/>
          <a:p>
            <a:r>
              <a:rPr lang="is-IS" sz="2400" b="1" dirty="0">
                <a:latin typeface="Consolas" charset="0"/>
                <a:ea typeface="Consolas" charset="0"/>
                <a:cs typeface="Consolas" charset="0"/>
              </a:rPr>
              <a:t>0x1F</a:t>
            </a:r>
          </a:p>
        </p:txBody>
      </p:sp>
      <p:sp>
        <p:nvSpPr>
          <p:cNvPr id="60" name="Rectangle 59"/>
          <p:cNvSpPr/>
          <p:nvPr/>
        </p:nvSpPr>
        <p:spPr>
          <a:xfrm>
            <a:off x="3408912" y="3449240"/>
            <a:ext cx="864339" cy="461665"/>
          </a:xfrm>
          <a:prstGeom prst="rect">
            <a:avLst/>
          </a:prstGeom>
        </p:spPr>
        <p:txBody>
          <a:bodyPr wrap="none">
            <a:spAutoFit/>
          </a:bodyPr>
          <a:lstStyle/>
          <a:p>
            <a:r>
              <a:rPr lang="is-IS" sz="2400" b="1" dirty="0">
                <a:latin typeface="Consolas" charset="0"/>
                <a:ea typeface="Consolas" charset="0"/>
                <a:cs typeface="Consolas" charset="0"/>
              </a:rPr>
              <a:t>0x3F</a:t>
            </a:r>
          </a:p>
        </p:txBody>
      </p:sp>
      <p:sp>
        <p:nvSpPr>
          <p:cNvPr id="61" name="Rectangle 60"/>
          <p:cNvSpPr/>
          <p:nvPr/>
        </p:nvSpPr>
        <p:spPr>
          <a:xfrm>
            <a:off x="3408912" y="3889744"/>
            <a:ext cx="1204176" cy="461665"/>
          </a:xfrm>
          <a:prstGeom prst="rect">
            <a:avLst/>
          </a:prstGeom>
        </p:spPr>
        <p:txBody>
          <a:bodyPr wrap="none">
            <a:spAutoFit/>
          </a:bodyPr>
          <a:lstStyle/>
          <a:p>
            <a:r>
              <a:rPr lang="is-IS" sz="2400" b="1" dirty="0">
                <a:latin typeface="Consolas" charset="0"/>
                <a:ea typeface="Consolas" charset="0"/>
                <a:cs typeface="Consolas" charset="0"/>
              </a:rPr>
              <a:t>0xFFFF</a:t>
            </a:r>
          </a:p>
        </p:txBody>
      </p:sp>
      <p:sp>
        <p:nvSpPr>
          <p:cNvPr id="62" name="Rectangle 61"/>
          <p:cNvSpPr/>
          <p:nvPr/>
        </p:nvSpPr>
        <p:spPr>
          <a:xfrm>
            <a:off x="3408912" y="4330250"/>
            <a:ext cx="1713931" cy="461665"/>
          </a:xfrm>
          <a:prstGeom prst="rect">
            <a:avLst/>
          </a:prstGeom>
        </p:spPr>
        <p:txBody>
          <a:bodyPr wrap="none">
            <a:spAutoFit/>
          </a:bodyPr>
          <a:lstStyle/>
          <a:p>
            <a:r>
              <a:rPr lang="is-IS" sz="2400" b="1" dirty="0">
                <a:latin typeface="Consolas" charset="0"/>
                <a:ea typeface="Consolas" charset="0"/>
                <a:cs typeface="Consolas" charset="0"/>
              </a:rPr>
              <a:t>0x210FFFF</a:t>
            </a:r>
          </a:p>
        </p:txBody>
      </p:sp>
      <p:graphicFrame>
        <p:nvGraphicFramePr>
          <p:cNvPr id="63" name="Table 62"/>
          <p:cNvGraphicFramePr>
            <a:graphicFrameLocks noGrp="1"/>
          </p:cNvGraphicFramePr>
          <p:nvPr>
            <p:extLst>
              <p:ext uri="{D42A27DB-BD31-4B8C-83A1-F6EECF244321}">
                <p14:modId xmlns:p14="http://schemas.microsoft.com/office/powerpoint/2010/main" val="281664120"/>
              </p:ext>
            </p:extLst>
          </p:nvPr>
        </p:nvGraphicFramePr>
        <p:xfrm>
          <a:off x="4427761" y="971012"/>
          <a:ext cx="4521201" cy="585916"/>
        </p:xfrm>
        <a:graphic>
          <a:graphicData uri="http://schemas.openxmlformats.org/drawingml/2006/table">
            <a:tbl>
              <a:tblPr firstRow="1" bandRow="1">
                <a:tableStyleId>{5C22544A-7EE6-4342-B048-85BDC9FD1C3A}</a:tableStyleId>
              </a:tblPr>
              <a:tblGrid>
                <a:gridCol w="565150">
                  <a:extLst>
                    <a:ext uri="{9D8B030D-6E8A-4147-A177-3AD203B41FA5}">
                      <a16:colId xmlns:a16="http://schemas.microsoft.com/office/drawing/2014/main" val="20000"/>
                    </a:ext>
                  </a:extLst>
                </a:gridCol>
                <a:gridCol w="319783">
                  <a:extLst>
                    <a:ext uri="{9D8B030D-6E8A-4147-A177-3AD203B41FA5}">
                      <a16:colId xmlns:a16="http://schemas.microsoft.com/office/drawing/2014/main" val="20001"/>
                    </a:ext>
                  </a:extLst>
                </a:gridCol>
                <a:gridCol w="343917">
                  <a:extLst>
                    <a:ext uri="{9D8B030D-6E8A-4147-A177-3AD203B41FA5}">
                      <a16:colId xmlns:a16="http://schemas.microsoft.com/office/drawing/2014/main" val="20002"/>
                    </a:ext>
                  </a:extLst>
                </a:gridCol>
                <a:gridCol w="343917">
                  <a:extLst>
                    <a:ext uri="{9D8B030D-6E8A-4147-A177-3AD203B41FA5}">
                      <a16:colId xmlns:a16="http://schemas.microsoft.com/office/drawing/2014/main" val="20003"/>
                    </a:ext>
                  </a:extLst>
                </a:gridCol>
                <a:gridCol w="343917">
                  <a:extLst>
                    <a:ext uri="{9D8B030D-6E8A-4147-A177-3AD203B41FA5}">
                      <a16:colId xmlns:a16="http://schemas.microsoft.com/office/drawing/2014/main" val="20004"/>
                    </a:ext>
                  </a:extLst>
                </a:gridCol>
                <a:gridCol w="343917">
                  <a:extLst>
                    <a:ext uri="{9D8B030D-6E8A-4147-A177-3AD203B41FA5}">
                      <a16:colId xmlns:a16="http://schemas.microsoft.com/office/drawing/2014/main" val="20005"/>
                    </a:ext>
                  </a:extLst>
                </a:gridCol>
                <a:gridCol w="1130300">
                  <a:extLst>
                    <a:ext uri="{9D8B030D-6E8A-4147-A177-3AD203B41FA5}">
                      <a16:colId xmlns:a16="http://schemas.microsoft.com/office/drawing/2014/main" val="20006"/>
                    </a:ext>
                  </a:extLst>
                </a:gridCol>
                <a:gridCol w="1130300">
                  <a:extLst>
                    <a:ext uri="{9D8B030D-6E8A-4147-A177-3AD203B41FA5}">
                      <a16:colId xmlns:a16="http://schemas.microsoft.com/office/drawing/2014/main" val="20007"/>
                    </a:ext>
                  </a:extLst>
                </a:gridCol>
              </a:tblGrid>
              <a:tr h="258052">
                <a:tc>
                  <a:txBody>
                    <a:bodyPr/>
                    <a:lstStyle/>
                    <a:p>
                      <a:r>
                        <a:rPr lang="en-US" sz="1300" dirty="0"/>
                        <a:t>31</a:t>
                      </a:r>
                      <a:endParaRPr lang="en-US" sz="1300" dirty="0">
                        <a:latin typeface="Segoe UI" charset="0"/>
                        <a:ea typeface="Segoe UI" charset="0"/>
                        <a:cs typeface="Segoe UI" charset="0"/>
                      </a:endParaRPr>
                    </a:p>
                  </a:txBody>
                  <a:tcPr marL="32179" marR="32179" marT="32179" marB="32179" anchor="b">
                    <a:lnR w="12700" cap="flat" cmpd="sng" algn="ctr">
                      <a:noFill/>
                      <a:prstDash val="solid"/>
                      <a:round/>
                      <a:headEnd type="none" w="med" len="med"/>
                      <a:tailEnd type="none" w="med" len="med"/>
                    </a:lnR>
                  </a:tcPr>
                </a:tc>
                <a:tc>
                  <a:txBody>
                    <a:bodyPr/>
                    <a:lstStyle/>
                    <a:p>
                      <a:pPr algn="r"/>
                      <a:r>
                        <a:rPr lang="en-US" sz="1300" dirty="0"/>
                        <a:t>26</a:t>
                      </a:r>
                      <a:endParaRPr lang="en-US" sz="1300" dirty="0">
                        <a:latin typeface="Segoe UI" charset="0"/>
                        <a:ea typeface="Segoe UI" charset="0"/>
                        <a:cs typeface="Segoe UI" charset="0"/>
                      </a:endParaRPr>
                    </a:p>
                  </a:txBody>
                  <a:tcPr marL="32179" marR="32179" marT="32179" marB="32179" anchor="b">
                    <a:lnL w="12700" cap="flat" cmpd="sng" algn="ctr">
                      <a:noFill/>
                      <a:prstDash val="solid"/>
                      <a:round/>
                      <a:headEnd type="none" w="med" len="med"/>
                      <a:tailEnd type="none" w="med" len="med"/>
                    </a:lnL>
                  </a:tcPr>
                </a:tc>
                <a:tc>
                  <a:txBody>
                    <a:bodyPr/>
                    <a:lstStyle/>
                    <a:p>
                      <a:pPr algn="l"/>
                      <a:r>
                        <a:rPr lang="en-US" sz="1300" dirty="0"/>
                        <a:t>25</a:t>
                      </a:r>
                      <a:endParaRPr lang="en-US" sz="1300" dirty="0">
                        <a:latin typeface="Segoe UI" charset="0"/>
                        <a:ea typeface="Segoe UI" charset="0"/>
                        <a:cs typeface="Segoe UI" charset="0"/>
                      </a:endParaRPr>
                    </a:p>
                  </a:txBody>
                  <a:tcPr marL="32179" marR="32179" marT="32179" marB="32179" anchor="b">
                    <a:lnR w="12700" cap="flat" cmpd="sng" algn="ctr">
                      <a:noFill/>
                      <a:prstDash val="solid"/>
                      <a:round/>
                      <a:headEnd type="none" w="med" len="med"/>
                      <a:tailEnd type="none" w="med" len="med"/>
                    </a:lnR>
                  </a:tcPr>
                </a:tc>
                <a:tc>
                  <a:txBody>
                    <a:bodyPr/>
                    <a:lstStyle/>
                    <a:p>
                      <a:pPr algn="r"/>
                      <a:r>
                        <a:rPr lang="en-US" sz="1300" dirty="0"/>
                        <a:t>21</a:t>
                      </a:r>
                      <a:endParaRPr lang="en-US" sz="1300" dirty="0">
                        <a:latin typeface="Segoe UI" charset="0"/>
                        <a:ea typeface="Segoe UI" charset="0"/>
                        <a:cs typeface="Segoe UI" charset="0"/>
                      </a:endParaRPr>
                    </a:p>
                  </a:txBody>
                  <a:tcPr marL="32179" marR="32179" marT="32179" marB="32179" anchor="b">
                    <a:lnL w="12700" cap="flat" cmpd="sng" algn="ctr">
                      <a:noFill/>
                      <a:prstDash val="solid"/>
                      <a:round/>
                      <a:headEnd type="none" w="med" len="med"/>
                      <a:tailEnd type="none" w="med" len="med"/>
                    </a:lnL>
                  </a:tcPr>
                </a:tc>
                <a:tc>
                  <a:txBody>
                    <a:bodyPr/>
                    <a:lstStyle/>
                    <a:p>
                      <a:pPr algn="l"/>
                      <a:r>
                        <a:rPr lang="en-US" sz="1300" dirty="0"/>
                        <a:t>20</a:t>
                      </a:r>
                      <a:endParaRPr lang="en-US" sz="1300" dirty="0">
                        <a:latin typeface="Segoe UI" charset="0"/>
                        <a:ea typeface="Segoe UI" charset="0"/>
                        <a:cs typeface="Segoe UI" charset="0"/>
                      </a:endParaRPr>
                    </a:p>
                  </a:txBody>
                  <a:tcPr marL="32179" marR="32179" marT="32179" marB="32179" anchor="b">
                    <a:lnR w="12700" cap="flat" cmpd="sng" algn="ctr">
                      <a:noFill/>
                      <a:prstDash val="solid"/>
                      <a:round/>
                      <a:headEnd type="none" w="med" len="med"/>
                      <a:tailEnd type="none" w="med" len="med"/>
                    </a:lnR>
                  </a:tcPr>
                </a:tc>
                <a:tc>
                  <a:txBody>
                    <a:bodyPr/>
                    <a:lstStyle/>
                    <a:p>
                      <a:pPr algn="r"/>
                      <a:r>
                        <a:rPr lang="en-US" sz="1300" dirty="0"/>
                        <a:t>16</a:t>
                      </a:r>
                      <a:endParaRPr lang="en-US" sz="1300" dirty="0">
                        <a:latin typeface="Segoe UI" charset="0"/>
                        <a:ea typeface="Segoe UI" charset="0"/>
                        <a:cs typeface="Segoe UI" charset="0"/>
                      </a:endParaRPr>
                    </a:p>
                  </a:txBody>
                  <a:tcPr marL="32179" marR="32179" marT="32179" marB="32179" anchor="b">
                    <a:lnL w="12700" cap="flat" cmpd="sng" algn="ctr">
                      <a:noFill/>
                      <a:prstDash val="solid"/>
                      <a:round/>
                      <a:headEnd type="none" w="med" len="med"/>
                      <a:tailEnd type="none" w="med" len="med"/>
                    </a:lnL>
                  </a:tcPr>
                </a:tc>
                <a:tc>
                  <a:txBody>
                    <a:bodyPr/>
                    <a:lstStyle/>
                    <a:p>
                      <a:pPr algn="l"/>
                      <a:r>
                        <a:rPr lang="en-US" sz="1300" dirty="0"/>
                        <a:t>15</a:t>
                      </a:r>
                      <a:endParaRPr lang="en-US" sz="1300" dirty="0">
                        <a:latin typeface="Segoe UI" charset="0"/>
                        <a:ea typeface="Segoe UI" charset="0"/>
                        <a:cs typeface="Segoe UI" charset="0"/>
                      </a:endParaRPr>
                    </a:p>
                  </a:txBody>
                  <a:tcPr marL="32179" marR="32179" marT="32179" marB="32179" anchor="b">
                    <a:lnR w="12700" cap="flat" cmpd="sng" algn="ctr">
                      <a:noFill/>
                      <a:prstDash val="solid"/>
                      <a:round/>
                      <a:headEnd type="none" w="med" len="med"/>
                      <a:tailEnd type="none" w="med" len="med"/>
                    </a:lnR>
                  </a:tcPr>
                </a:tc>
                <a:tc>
                  <a:txBody>
                    <a:bodyPr/>
                    <a:lstStyle/>
                    <a:p>
                      <a:pPr algn="r"/>
                      <a:r>
                        <a:rPr lang="en-US" sz="1300" dirty="0"/>
                        <a:t>0</a:t>
                      </a:r>
                      <a:endParaRPr lang="en-US" sz="1300" dirty="0">
                        <a:latin typeface="Segoe UI" charset="0"/>
                        <a:ea typeface="Segoe UI" charset="0"/>
                        <a:cs typeface="Segoe UI" charset="0"/>
                      </a:endParaRPr>
                    </a:p>
                  </a:txBody>
                  <a:tcPr marL="32179" marR="32179" marT="32179" marB="32179" anchor="b">
                    <a:lnL w="12700" cap="flat" cmpd="sng" algn="ctr">
                      <a:noFill/>
                      <a:prstDash val="solid"/>
                      <a:round/>
                      <a:headEnd type="none" w="med" len="med"/>
                      <a:tailEnd type="none" w="med" len="med"/>
                    </a:lnL>
                  </a:tcPr>
                </a:tc>
                <a:extLst>
                  <a:ext uri="{0D108BD9-81ED-4DB2-BD59-A6C34878D82A}">
                    <a16:rowId xmlns:a16="http://schemas.microsoft.com/office/drawing/2014/main" val="10000"/>
                  </a:ext>
                </a:extLst>
              </a:tr>
              <a:tr h="321794">
                <a:tc gridSpan="2">
                  <a:txBody>
                    <a:bodyPr/>
                    <a:lstStyle/>
                    <a:p>
                      <a:pPr algn="ctr"/>
                      <a:r>
                        <a:rPr lang="en-US" sz="1700" b="1" dirty="0"/>
                        <a:t>opcode</a:t>
                      </a:r>
                      <a:endParaRPr lang="en-US" sz="1700" b="1" dirty="0">
                        <a:latin typeface="+mn-lt"/>
                        <a:ea typeface="Consolas" charset="0"/>
                        <a:cs typeface="Consolas" charset="0"/>
                      </a:endParaRPr>
                    </a:p>
                  </a:txBody>
                  <a:tcPr marL="32179" marR="32179" marT="32179" marB="32179">
                    <a:solidFill>
                      <a:schemeClr val="tx2">
                        <a:lumMod val="40000"/>
                        <a:lumOff val="60000"/>
                      </a:schemeClr>
                    </a:solidFill>
                  </a:tcPr>
                </a:tc>
                <a:tc hMerge="1">
                  <a:txBody>
                    <a:bodyPr/>
                    <a:lstStyle/>
                    <a:p>
                      <a:endParaRPr lang="en-US"/>
                    </a:p>
                  </a:txBody>
                  <a:tcPr/>
                </a:tc>
                <a:tc gridSpan="2">
                  <a:txBody>
                    <a:bodyPr/>
                    <a:lstStyle/>
                    <a:p>
                      <a:pPr algn="ctr"/>
                      <a:r>
                        <a:rPr lang="en-US" sz="1700" b="1" dirty="0" err="1"/>
                        <a:t>rs</a:t>
                      </a:r>
                      <a:endParaRPr lang="en-US" sz="1700" b="1" dirty="0">
                        <a:latin typeface="+mn-lt"/>
                        <a:ea typeface="Consolas" charset="0"/>
                        <a:cs typeface="Consolas" charset="0"/>
                      </a:endParaRPr>
                    </a:p>
                  </a:txBody>
                  <a:tcPr marL="32179" marR="32179" marT="32179" marB="32179">
                    <a:solidFill>
                      <a:schemeClr val="accent2">
                        <a:lumMod val="60000"/>
                        <a:lumOff val="40000"/>
                      </a:schemeClr>
                    </a:solidFill>
                  </a:tcPr>
                </a:tc>
                <a:tc hMerge="1">
                  <a:txBody>
                    <a:bodyPr/>
                    <a:lstStyle/>
                    <a:p>
                      <a:endParaRPr lang="en-US"/>
                    </a:p>
                  </a:txBody>
                  <a:tcPr/>
                </a:tc>
                <a:tc gridSpan="2">
                  <a:txBody>
                    <a:bodyPr/>
                    <a:lstStyle/>
                    <a:p>
                      <a:pPr algn="ctr"/>
                      <a:r>
                        <a:rPr lang="en-US" sz="1700" b="1" dirty="0" err="1"/>
                        <a:t>rt</a:t>
                      </a:r>
                      <a:endParaRPr lang="en-US" sz="1700" b="1" dirty="0">
                        <a:latin typeface="+mn-lt"/>
                        <a:ea typeface="Consolas" charset="0"/>
                        <a:cs typeface="Consolas" charset="0"/>
                      </a:endParaRPr>
                    </a:p>
                  </a:txBody>
                  <a:tcPr marL="32179" marR="32179" marT="32179" marB="32179">
                    <a:solidFill>
                      <a:schemeClr val="accent2">
                        <a:lumMod val="60000"/>
                        <a:lumOff val="40000"/>
                      </a:schemeClr>
                    </a:solidFill>
                  </a:tcPr>
                </a:tc>
                <a:tc hMerge="1">
                  <a:txBody>
                    <a:bodyPr/>
                    <a:lstStyle/>
                    <a:p>
                      <a:endParaRPr lang="en-US"/>
                    </a:p>
                  </a:txBody>
                  <a:tcPr/>
                </a:tc>
                <a:tc gridSpan="2">
                  <a:txBody>
                    <a:bodyPr/>
                    <a:lstStyle/>
                    <a:p>
                      <a:pPr algn="ctr"/>
                      <a:r>
                        <a:rPr lang="en-US" sz="1700" b="1" dirty="0"/>
                        <a:t>immediate</a:t>
                      </a:r>
                      <a:endParaRPr lang="en-US" sz="1700" b="1" dirty="0">
                        <a:latin typeface="+mn-lt"/>
                        <a:ea typeface="Consolas" charset="0"/>
                        <a:cs typeface="Consolas" charset="0"/>
                      </a:endParaRPr>
                    </a:p>
                  </a:txBody>
                  <a:tcPr marL="32179" marR="32179" marT="32179" marB="32179">
                    <a:solidFill>
                      <a:schemeClr val="accent6">
                        <a:lumMod val="60000"/>
                        <a:lumOff val="40000"/>
                      </a:schemeClr>
                    </a:solidFill>
                  </a:tcPr>
                </a:tc>
                <a:tc hMerge="1">
                  <a:txBody>
                    <a:bodyPr/>
                    <a:lstStyle/>
                    <a:p>
                      <a:pPr algn="ctr"/>
                      <a:endParaRPr lang="en-US" sz="3200" b="1" dirty="0">
                        <a:latin typeface="Consolas" charset="0"/>
                        <a:ea typeface="Consolas" charset="0"/>
                        <a:cs typeface="Consolas" charset="0"/>
                      </a:endParaRPr>
                    </a:p>
                  </a:txBody>
                  <a:tcPr marL="60960" marR="60960" marT="60960" marB="60960"/>
                </a:tc>
                <a:extLst>
                  <a:ext uri="{0D108BD9-81ED-4DB2-BD59-A6C34878D82A}">
                    <a16:rowId xmlns:a16="http://schemas.microsoft.com/office/drawing/2014/main" val="10001"/>
                  </a:ext>
                </a:extLst>
              </a:tr>
            </a:tbl>
          </a:graphicData>
        </a:graphic>
      </p:graphicFrame>
      <p:sp>
        <p:nvSpPr>
          <p:cNvPr id="72" name="TextBox 71"/>
          <p:cNvSpPr txBox="1"/>
          <p:nvPr/>
        </p:nvSpPr>
        <p:spPr>
          <a:xfrm>
            <a:off x="90196" y="1591350"/>
            <a:ext cx="2308731" cy="769441"/>
          </a:xfrm>
          <a:prstGeom prst="rect">
            <a:avLst/>
          </a:prstGeom>
          <a:noFill/>
        </p:spPr>
        <p:txBody>
          <a:bodyPr wrap="square" rtlCol="0">
            <a:spAutoFit/>
          </a:bodyPr>
          <a:lstStyle/>
          <a:p>
            <a:pPr algn="ctr"/>
            <a:r>
              <a:rPr lang="en-US" sz="2200" dirty="0">
                <a:latin typeface="Segoe UI" charset="0"/>
                <a:ea typeface="Segoe UI" charset="0"/>
                <a:cs typeface="Segoe UI" charset="0"/>
              </a:rPr>
              <a:t>put it through the splitter and</a:t>
            </a:r>
            <a:r>
              <a:rPr lang="mr-IN" sz="2200" dirty="0">
                <a:latin typeface="Segoe UI" charset="0"/>
                <a:ea typeface="Segoe UI" charset="0"/>
                <a:cs typeface="Segoe UI" charset="0"/>
              </a:rPr>
              <a:t>…</a:t>
            </a:r>
            <a:endParaRPr lang="en-US" sz="2200" dirty="0">
              <a:latin typeface="Segoe UI" charset="0"/>
              <a:ea typeface="Segoe UI" charset="0"/>
              <a:cs typeface="Segoe UI" charset="0"/>
            </a:endParaRPr>
          </a:p>
        </p:txBody>
      </p:sp>
      <p:sp>
        <p:nvSpPr>
          <p:cNvPr id="73" name="TextBox 72"/>
          <p:cNvSpPr txBox="1"/>
          <p:nvPr/>
        </p:nvSpPr>
        <p:spPr>
          <a:xfrm>
            <a:off x="38309" y="3219488"/>
            <a:ext cx="2308731" cy="769441"/>
          </a:xfrm>
          <a:prstGeom prst="rect">
            <a:avLst/>
          </a:prstGeom>
          <a:noFill/>
        </p:spPr>
        <p:txBody>
          <a:bodyPr wrap="square" rtlCol="0">
            <a:spAutoFit/>
          </a:bodyPr>
          <a:lstStyle/>
          <a:p>
            <a:pPr algn="ctr"/>
            <a:r>
              <a:rPr lang="mr-IN" sz="2200" dirty="0">
                <a:latin typeface="Segoe UI" charset="0"/>
                <a:ea typeface="Segoe UI" charset="0"/>
                <a:cs typeface="Segoe UI" charset="0"/>
              </a:rPr>
              <a:t>…</a:t>
            </a:r>
            <a:r>
              <a:rPr lang="en-US" sz="2200" dirty="0">
                <a:latin typeface="Segoe UI" charset="0"/>
                <a:ea typeface="Segoe UI" charset="0"/>
                <a:cs typeface="Segoe UI" charset="0"/>
              </a:rPr>
              <a:t>out come a bunch of values.</a:t>
            </a:r>
          </a:p>
        </p:txBody>
      </p:sp>
      <p:sp>
        <p:nvSpPr>
          <p:cNvPr id="74" name="TextBox 73"/>
          <p:cNvSpPr txBox="1"/>
          <p:nvPr/>
        </p:nvSpPr>
        <p:spPr>
          <a:xfrm>
            <a:off x="4427761" y="1656634"/>
            <a:ext cx="4708080" cy="769441"/>
          </a:xfrm>
          <a:prstGeom prst="rect">
            <a:avLst/>
          </a:prstGeom>
          <a:noFill/>
        </p:spPr>
        <p:txBody>
          <a:bodyPr wrap="square" rtlCol="0">
            <a:spAutoFit/>
          </a:bodyPr>
          <a:lstStyle/>
          <a:p>
            <a:pPr algn="ctr"/>
            <a:r>
              <a:rPr lang="en-US" sz="2200" dirty="0"/>
              <a:t>the </a:t>
            </a:r>
            <a:r>
              <a:rPr lang="en-US" sz="2200" b="1" dirty="0"/>
              <a:t>opcode </a:t>
            </a:r>
            <a:r>
              <a:rPr lang="en-US" sz="2200" dirty="0"/>
              <a:t>identifies this as </a:t>
            </a:r>
            <a:r>
              <a:rPr lang="en-US" sz="2200" b="1" dirty="0" err="1">
                <a:solidFill>
                  <a:srgbClr val="FF0000"/>
                </a:solidFill>
                <a:latin typeface="Consolas" charset="0"/>
                <a:ea typeface="Consolas" charset="0"/>
                <a:cs typeface="Consolas" charset="0"/>
              </a:rPr>
              <a:t>addi</a:t>
            </a:r>
            <a:r>
              <a:rPr lang="en-US" sz="2200" dirty="0">
                <a:latin typeface="Segoe UI" charset="0"/>
                <a:ea typeface="Segoe UI" charset="0"/>
                <a:cs typeface="Segoe UI" charset="0"/>
              </a:rPr>
              <a:t>, which is an I-type instruction.</a:t>
            </a:r>
          </a:p>
        </p:txBody>
      </p:sp>
      <p:sp>
        <p:nvSpPr>
          <p:cNvPr id="76" name="TextBox 75"/>
          <p:cNvSpPr txBox="1"/>
          <p:nvPr/>
        </p:nvSpPr>
        <p:spPr>
          <a:xfrm>
            <a:off x="4702551" y="2444087"/>
            <a:ext cx="4213994" cy="769441"/>
          </a:xfrm>
          <a:prstGeom prst="rect">
            <a:avLst/>
          </a:prstGeom>
          <a:noFill/>
        </p:spPr>
        <p:txBody>
          <a:bodyPr wrap="square" rtlCol="0">
            <a:spAutoFit/>
          </a:bodyPr>
          <a:lstStyle/>
          <a:p>
            <a:pPr algn="ctr"/>
            <a:r>
              <a:rPr lang="en-US" sz="2200" dirty="0">
                <a:latin typeface="Segoe UI" charset="0"/>
                <a:ea typeface="Segoe UI" charset="0"/>
                <a:cs typeface="Segoe UI" charset="0"/>
              </a:rPr>
              <a:t>therefore, </a:t>
            </a:r>
            <a:r>
              <a:rPr lang="en-US" sz="2200" b="1" i="1" dirty="0" err="1">
                <a:latin typeface="Segoe UI" charset="0"/>
                <a:ea typeface="Segoe UI" charset="0"/>
                <a:cs typeface="Segoe UI" charset="0"/>
              </a:rPr>
              <a:t>rs</a:t>
            </a:r>
            <a:r>
              <a:rPr lang="en-US" sz="2200" b="1" i="1" dirty="0">
                <a:latin typeface="Segoe UI" charset="0"/>
                <a:ea typeface="Segoe UI" charset="0"/>
                <a:cs typeface="Segoe UI" charset="0"/>
              </a:rPr>
              <a:t>, </a:t>
            </a:r>
            <a:r>
              <a:rPr lang="en-US" sz="2200" b="1" i="1" dirty="0" err="1">
                <a:latin typeface="Segoe UI" charset="0"/>
                <a:ea typeface="Segoe UI" charset="0"/>
                <a:cs typeface="Segoe UI" charset="0"/>
              </a:rPr>
              <a:t>rt</a:t>
            </a:r>
            <a:r>
              <a:rPr lang="en-US" sz="2200" b="1" i="1" dirty="0">
                <a:latin typeface="Segoe UI" charset="0"/>
                <a:ea typeface="Segoe UI" charset="0"/>
                <a:cs typeface="Segoe UI" charset="0"/>
              </a:rPr>
              <a:t>, and immediate </a:t>
            </a:r>
            <a:r>
              <a:rPr lang="en-US" sz="2200" dirty="0">
                <a:latin typeface="Segoe UI" charset="0"/>
                <a:ea typeface="Segoe UI" charset="0"/>
                <a:cs typeface="Segoe UI" charset="0"/>
              </a:rPr>
              <a:t>will be used….</a:t>
            </a:r>
          </a:p>
        </p:txBody>
      </p:sp>
      <p:sp>
        <p:nvSpPr>
          <p:cNvPr id="77" name="TextBox 76"/>
          <p:cNvSpPr txBox="1"/>
          <p:nvPr/>
        </p:nvSpPr>
        <p:spPr>
          <a:xfrm>
            <a:off x="4724400" y="3239568"/>
            <a:ext cx="4114802" cy="769441"/>
          </a:xfrm>
          <a:prstGeom prst="rect">
            <a:avLst/>
          </a:prstGeom>
          <a:noFill/>
        </p:spPr>
        <p:txBody>
          <a:bodyPr wrap="square" rtlCol="0">
            <a:spAutoFit/>
          </a:bodyPr>
          <a:lstStyle/>
          <a:p>
            <a:pPr algn="ctr"/>
            <a:r>
              <a:rPr lang="en-US" sz="2200" dirty="0">
                <a:latin typeface="Segoe UI" charset="0"/>
                <a:ea typeface="Segoe UI" charset="0"/>
                <a:cs typeface="Segoe UI" charset="0"/>
              </a:rPr>
              <a:t>…and the R- and J-type fields are </a:t>
            </a:r>
            <a:r>
              <a:rPr lang="en-US" sz="2200" b="1" dirty="0">
                <a:latin typeface="Segoe UI" charset="0"/>
                <a:ea typeface="Segoe UI" charset="0"/>
                <a:cs typeface="Segoe UI" charset="0"/>
              </a:rPr>
              <a:t>bogus</a:t>
            </a:r>
            <a:r>
              <a:rPr lang="en-US" sz="2200" dirty="0">
                <a:latin typeface="Segoe UI" charset="0"/>
                <a:ea typeface="Segoe UI" charset="0"/>
                <a:cs typeface="Segoe UI" charset="0"/>
              </a:rPr>
              <a:t> and will be </a:t>
            </a:r>
            <a:r>
              <a:rPr lang="en-US" sz="2200" b="1" dirty="0">
                <a:latin typeface="Segoe UI" charset="0"/>
                <a:ea typeface="Segoe UI" charset="0"/>
                <a:cs typeface="Segoe UI" charset="0"/>
              </a:rPr>
              <a:t>ignored.</a:t>
            </a:r>
            <a:r>
              <a:rPr lang="en-US" sz="2200" dirty="0">
                <a:latin typeface="Segoe UI" charset="0"/>
                <a:ea typeface="Segoe UI" charset="0"/>
                <a:cs typeface="Segoe UI" charset="0"/>
              </a:rPr>
              <a:t> </a:t>
            </a:r>
          </a:p>
        </p:txBody>
      </p:sp>
      <p:sp>
        <p:nvSpPr>
          <p:cNvPr id="78" name="Donut 77"/>
          <p:cNvSpPr/>
          <p:nvPr/>
        </p:nvSpPr>
        <p:spPr>
          <a:xfrm>
            <a:off x="3408911" y="1246720"/>
            <a:ext cx="864339" cy="461665"/>
          </a:xfrm>
          <a:prstGeom prst="donut">
            <a:avLst>
              <a:gd name="adj" fmla="val 6641"/>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4" name="Donut 83"/>
          <p:cNvSpPr/>
          <p:nvPr/>
        </p:nvSpPr>
        <p:spPr>
          <a:xfrm>
            <a:off x="3400746" y="1695349"/>
            <a:ext cx="864339" cy="461665"/>
          </a:xfrm>
          <a:prstGeom prst="donut">
            <a:avLst>
              <a:gd name="adj" fmla="val 6641"/>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5" name="Donut 84"/>
          <p:cNvSpPr/>
          <p:nvPr/>
        </p:nvSpPr>
        <p:spPr>
          <a:xfrm>
            <a:off x="3392581" y="2143978"/>
            <a:ext cx="864339" cy="461665"/>
          </a:xfrm>
          <a:prstGeom prst="donut">
            <a:avLst>
              <a:gd name="adj" fmla="val 6641"/>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6" name="Donut 85"/>
          <p:cNvSpPr/>
          <p:nvPr/>
        </p:nvSpPr>
        <p:spPr>
          <a:xfrm>
            <a:off x="3400746" y="3879293"/>
            <a:ext cx="1212342" cy="461665"/>
          </a:xfrm>
          <a:prstGeom prst="donut">
            <a:avLst>
              <a:gd name="adj" fmla="val 6641"/>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8" name="&quot;No&quot; Symbol 87"/>
          <p:cNvSpPr/>
          <p:nvPr/>
        </p:nvSpPr>
        <p:spPr>
          <a:xfrm rot="5400000">
            <a:off x="3611065" y="2336155"/>
            <a:ext cx="438923" cy="906239"/>
          </a:xfrm>
          <a:prstGeom prst="noSmoking">
            <a:avLst>
              <a:gd name="adj" fmla="val 13298"/>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9" name="&quot;No&quot; Symbol 88"/>
          <p:cNvSpPr/>
          <p:nvPr/>
        </p:nvSpPr>
        <p:spPr>
          <a:xfrm rot="5400000">
            <a:off x="3600669" y="2760409"/>
            <a:ext cx="438923" cy="906239"/>
          </a:xfrm>
          <a:prstGeom prst="noSmoking">
            <a:avLst>
              <a:gd name="adj" fmla="val 13298"/>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0" name="&quot;No&quot; Symbol 89"/>
          <p:cNvSpPr/>
          <p:nvPr/>
        </p:nvSpPr>
        <p:spPr>
          <a:xfrm rot="5400000">
            <a:off x="3590273" y="3184663"/>
            <a:ext cx="438923" cy="906239"/>
          </a:xfrm>
          <a:prstGeom prst="noSmoking">
            <a:avLst>
              <a:gd name="adj" fmla="val 13298"/>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1" name="&quot;No&quot; Symbol 90"/>
          <p:cNvSpPr/>
          <p:nvPr/>
        </p:nvSpPr>
        <p:spPr>
          <a:xfrm rot="5400000">
            <a:off x="4049644" y="3658516"/>
            <a:ext cx="438923" cy="1824986"/>
          </a:xfrm>
          <a:prstGeom prst="noSmoking">
            <a:avLst>
              <a:gd name="adj" fmla="val 13298"/>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4636763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6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8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7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9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9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7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4" grpId="0"/>
      <p:bldP spid="55" grpId="0"/>
      <p:bldP spid="56" grpId="0"/>
      <p:bldP spid="57" grpId="0"/>
      <p:bldP spid="58" grpId="0"/>
      <p:bldP spid="59" grpId="0"/>
      <p:bldP spid="60" grpId="0"/>
      <p:bldP spid="61" grpId="0"/>
      <p:bldP spid="62" grpId="0"/>
      <p:bldP spid="72" grpId="0"/>
      <p:bldP spid="73" grpId="0"/>
      <p:bldP spid="74" grpId="0"/>
      <p:bldP spid="76" grpId="0"/>
      <p:bldP spid="77" grpId="0"/>
      <p:bldP spid="78" grpId="0" animBg="1"/>
      <p:bldP spid="84" grpId="0" animBg="1"/>
      <p:bldP spid="85" grpId="0" animBg="1"/>
      <p:bldP spid="86" grpId="0" animBg="1"/>
      <p:bldP spid="88" grpId="0" animBg="1"/>
      <p:bldP spid="89" grpId="0" animBg="1"/>
      <p:bldP spid="90" grpId="0" animBg="1"/>
      <p:bldP spid="9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From opcode to control signals</a:t>
            </a:r>
          </a:p>
        </p:txBody>
      </p:sp>
      <p:sp>
        <p:nvSpPr>
          <p:cNvPr id="3" name="Content Placeholder 2"/>
          <p:cNvSpPr>
            <a:spLocks noGrp="1"/>
          </p:cNvSpPr>
          <p:nvPr>
            <p:ph idx="1"/>
          </p:nvPr>
        </p:nvSpPr>
        <p:spPr>
          <a:xfrm>
            <a:off x="152400" y="495301"/>
            <a:ext cx="8763000" cy="1219199"/>
          </a:xfrm>
        </p:spPr>
        <p:txBody>
          <a:bodyPr/>
          <a:lstStyle/>
          <a:p>
            <a:r>
              <a:rPr lang="en-US" dirty="0"/>
              <a:t>the control is a </a:t>
            </a:r>
            <a:r>
              <a:rPr lang="en-US" b="1" dirty="0" err="1"/>
              <a:t>boolean</a:t>
            </a:r>
            <a:r>
              <a:rPr lang="en-US" b="1" dirty="0"/>
              <a:t> function </a:t>
            </a:r>
            <a:r>
              <a:rPr lang="en-US" dirty="0"/>
              <a:t>that takes the </a:t>
            </a:r>
            <a:r>
              <a:rPr lang="en-US" b="1" dirty="0"/>
              <a:t>instruction opcode</a:t>
            </a:r>
            <a:r>
              <a:rPr lang="en-US" dirty="0"/>
              <a:t> as its input and outputs the </a:t>
            </a:r>
            <a:r>
              <a:rPr lang="en-US" b="1" dirty="0"/>
              <a:t>control signals.</a:t>
            </a:r>
            <a:endParaRPr lang="en-US" dirty="0"/>
          </a:p>
          <a:p>
            <a:r>
              <a:rPr lang="en-US" dirty="0"/>
              <a:t>in other words, it's a </a:t>
            </a:r>
            <a:r>
              <a:rPr lang="en-US" b="1" dirty="0"/>
              <a:t>big fat truth table!</a:t>
            </a:r>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17</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197783204"/>
              </p:ext>
            </p:extLst>
          </p:nvPr>
        </p:nvGraphicFramePr>
        <p:xfrm>
          <a:off x="189908" y="1638300"/>
          <a:ext cx="5845217" cy="2966720"/>
        </p:xfrm>
        <a:graphic>
          <a:graphicData uri="http://schemas.openxmlformats.org/drawingml/2006/table">
            <a:tbl>
              <a:tblPr firstRow="1" firstCol="1" bandRow="1">
                <a:tableStyleId>{5C22544A-7EE6-4342-B048-85BDC9FD1C3A}</a:tableStyleId>
              </a:tblPr>
              <a:tblGrid>
                <a:gridCol w="954405">
                  <a:extLst>
                    <a:ext uri="{9D8B030D-6E8A-4147-A177-3AD203B41FA5}">
                      <a16:colId xmlns:a16="http://schemas.microsoft.com/office/drawing/2014/main" val="20000"/>
                    </a:ext>
                  </a:extLst>
                </a:gridCol>
                <a:gridCol w="791845">
                  <a:extLst>
                    <a:ext uri="{9D8B030D-6E8A-4147-A177-3AD203B41FA5}">
                      <a16:colId xmlns:a16="http://schemas.microsoft.com/office/drawing/2014/main" val="20001"/>
                    </a:ext>
                  </a:extLst>
                </a:gridCol>
                <a:gridCol w="1358392">
                  <a:extLst>
                    <a:ext uri="{9D8B030D-6E8A-4147-A177-3AD203B41FA5}">
                      <a16:colId xmlns:a16="http://schemas.microsoft.com/office/drawing/2014/main" val="20002"/>
                    </a:ext>
                  </a:extLst>
                </a:gridCol>
                <a:gridCol w="1146302">
                  <a:extLst>
                    <a:ext uri="{9D8B030D-6E8A-4147-A177-3AD203B41FA5}">
                      <a16:colId xmlns:a16="http://schemas.microsoft.com/office/drawing/2014/main" val="20003"/>
                    </a:ext>
                  </a:extLst>
                </a:gridCol>
                <a:gridCol w="916940">
                  <a:extLst>
                    <a:ext uri="{9D8B030D-6E8A-4147-A177-3AD203B41FA5}">
                      <a16:colId xmlns:a16="http://schemas.microsoft.com/office/drawing/2014/main" val="20004"/>
                    </a:ext>
                  </a:extLst>
                </a:gridCol>
                <a:gridCol w="677333">
                  <a:extLst>
                    <a:ext uri="{9D8B030D-6E8A-4147-A177-3AD203B41FA5}">
                      <a16:colId xmlns:a16="http://schemas.microsoft.com/office/drawing/2014/main" val="20005"/>
                    </a:ext>
                  </a:extLst>
                </a:gridCol>
              </a:tblGrid>
              <a:tr h="370840">
                <a:tc>
                  <a:txBody>
                    <a:bodyPr/>
                    <a:lstStyle/>
                    <a:p>
                      <a:pPr algn="ctr"/>
                      <a:r>
                        <a:rPr lang="en-US" dirty="0"/>
                        <a:t>opcode</a:t>
                      </a:r>
                    </a:p>
                  </a:txBody>
                  <a:tcPr/>
                </a:tc>
                <a:tc>
                  <a:txBody>
                    <a:bodyPr/>
                    <a:lstStyle/>
                    <a:p>
                      <a:pPr algn="ctr"/>
                      <a:r>
                        <a:rPr lang="en-US" dirty="0"/>
                        <a:t>Jump</a:t>
                      </a:r>
                    </a:p>
                  </a:txBody>
                  <a:tcPr/>
                </a:tc>
                <a:tc>
                  <a:txBody>
                    <a:bodyPr/>
                    <a:lstStyle/>
                    <a:p>
                      <a:pPr algn="ctr"/>
                      <a:r>
                        <a:rPr lang="en-US" dirty="0" err="1"/>
                        <a:t>RegDataSrc</a:t>
                      </a:r>
                      <a:endParaRPr lang="en-US" dirty="0"/>
                    </a:p>
                  </a:txBody>
                  <a:tcPr/>
                </a:tc>
                <a:tc>
                  <a:txBody>
                    <a:bodyPr/>
                    <a:lstStyle/>
                    <a:p>
                      <a:pPr algn="ctr"/>
                      <a:r>
                        <a:rPr lang="en-US" dirty="0" err="1"/>
                        <a:t>RegWE</a:t>
                      </a:r>
                      <a:endParaRPr lang="en-US" dirty="0"/>
                    </a:p>
                  </a:txBody>
                  <a:tcPr/>
                </a:tc>
                <a:tc>
                  <a:txBody>
                    <a:bodyPr/>
                    <a:lstStyle/>
                    <a:p>
                      <a:pPr algn="ctr"/>
                      <a:r>
                        <a:rPr lang="en-US" dirty="0" err="1"/>
                        <a:t>ALUOp</a:t>
                      </a:r>
                      <a:endParaRPr lang="en-US" dirty="0"/>
                    </a:p>
                  </a:txBody>
                  <a:tcPr/>
                </a:tc>
                <a:tc>
                  <a:txBody>
                    <a:bodyPr/>
                    <a:lstStyle/>
                    <a:p>
                      <a:pPr algn="ctr"/>
                      <a:r>
                        <a:rPr lang="mr-IN" dirty="0"/>
                        <a:t>…</a:t>
                      </a:r>
                      <a:endParaRPr lang="en-US" dirty="0"/>
                    </a:p>
                  </a:txBody>
                  <a:tcPr/>
                </a:tc>
                <a:extLst>
                  <a:ext uri="{0D108BD9-81ED-4DB2-BD59-A6C34878D82A}">
                    <a16:rowId xmlns:a16="http://schemas.microsoft.com/office/drawing/2014/main" val="10000"/>
                  </a:ext>
                </a:extLst>
              </a:tr>
              <a:tr h="370840">
                <a:tc>
                  <a:txBody>
                    <a:bodyPr/>
                    <a:lstStyle/>
                    <a:p>
                      <a:pPr algn="ctr"/>
                      <a:r>
                        <a:rPr lang="en-US" sz="2000" b="1" dirty="0">
                          <a:latin typeface="Consolas" charset="0"/>
                          <a:ea typeface="Consolas" charset="0"/>
                          <a:cs typeface="Consolas" charset="0"/>
                        </a:rPr>
                        <a:t>000000</a:t>
                      </a:r>
                    </a:p>
                  </a:txBody>
                  <a:tcPr marL="0" marR="0" marT="0" marB="0"/>
                </a:tc>
                <a:tc>
                  <a:txBody>
                    <a:bodyPr/>
                    <a:lstStyle/>
                    <a:p>
                      <a:pPr algn="ctr"/>
                      <a:r>
                        <a:rPr lang="en-US" sz="2000" b="1" dirty="0">
                          <a:latin typeface="Consolas" charset="0"/>
                          <a:ea typeface="Consolas" charset="0"/>
                          <a:cs typeface="Consolas" charset="0"/>
                        </a:rPr>
                        <a:t>0</a:t>
                      </a:r>
                    </a:p>
                  </a:txBody>
                  <a:tcPr marL="0" marR="0" marT="0" marB="0"/>
                </a:tc>
                <a:tc>
                  <a:txBody>
                    <a:bodyPr/>
                    <a:lstStyle/>
                    <a:p>
                      <a:pPr algn="ctr"/>
                      <a:r>
                        <a:rPr lang="en-US" sz="2000" b="1" dirty="0">
                          <a:latin typeface="Consolas" charset="0"/>
                          <a:ea typeface="Consolas" charset="0"/>
                          <a:cs typeface="Consolas" charset="0"/>
                        </a:rPr>
                        <a:t>00</a:t>
                      </a:r>
                    </a:p>
                  </a:txBody>
                  <a:tcPr marL="0" marR="0" marT="0" marB="0"/>
                </a:tc>
                <a:tc>
                  <a:txBody>
                    <a:bodyPr/>
                    <a:lstStyle/>
                    <a:p>
                      <a:pPr algn="ctr"/>
                      <a:r>
                        <a:rPr lang="en-US" sz="2000" b="1" dirty="0">
                          <a:latin typeface="Consolas" charset="0"/>
                          <a:ea typeface="Consolas" charset="0"/>
                          <a:cs typeface="Consolas" charset="0"/>
                        </a:rPr>
                        <a:t>0</a:t>
                      </a:r>
                    </a:p>
                  </a:txBody>
                  <a:tcPr marL="0" marR="0" marT="0" marB="0"/>
                </a:tc>
                <a:tc>
                  <a:txBody>
                    <a:bodyPr/>
                    <a:lstStyle/>
                    <a:p>
                      <a:pPr algn="ctr"/>
                      <a:r>
                        <a:rPr lang="en-US" sz="2000" b="1" dirty="0">
                          <a:latin typeface="Consolas" charset="0"/>
                          <a:ea typeface="Consolas" charset="0"/>
                          <a:cs typeface="Consolas" charset="0"/>
                        </a:rPr>
                        <a:t>000</a:t>
                      </a:r>
                    </a:p>
                  </a:txBody>
                  <a:tcPr marL="0" marR="0" marT="0" marB="0"/>
                </a:tc>
                <a:tc>
                  <a:txBody>
                    <a:bodyPr/>
                    <a:lstStyle/>
                    <a:p>
                      <a:pPr algn="ctr"/>
                      <a:r>
                        <a:rPr lang="mr-IN" sz="2000" b="1" dirty="0">
                          <a:latin typeface="Consolas" charset="0"/>
                          <a:ea typeface="Consolas" charset="0"/>
                          <a:cs typeface="Consolas" charset="0"/>
                        </a:rPr>
                        <a:t>…</a:t>
                      </a:r>
                      <a:endParaRPr lang="en-US" sz="2000" b="1" dirty="0">
                        <a:latin typeface="Consolas" charset="0"/>
                        <a:ea typeface="Consolas" charset="0"/>
                        <a:cs typeface="Consolas" charset="0"/>
                      </a:endParaRPr>
                    </a:p>
                  </a:txBody>
                  <a:tcPr marL="0" marR="0" marT="0" marB="0"/>
                </a:tc>
                <a:extLst>
                  <a:ext uri="{0D108BD9-81ED-4DB2-BD59-A6C34878D82A}">
                    <a16:rowId xmlns:a16="http://schemas.microsoft.com/office/drawing/2014/main" val="10001"/>
                  </a:ext>
                </a:extLst>
              </a:tr>
              <a:tr h="370840">
                <a:tc>
                  <a:txBody>
                    <a:bodyPr/>
                    <a:lstStyle/>
                    <a:p>
                      <a:pPr algn="ctr"/>
                      <a:r>
                        <a:rPr lang="en-US" sz="2000" b="1" dirty="0">
                          <a:latin typeface="Consolas" charset="0"/>
                          <a:ea typeface="Consolas" charset="0"/>
                          <a:cs typeface="Consolas" charset="0"/>
                        </a:rPr>
                        <a:t>000001</a:t>
                      </a:r>
                    </a:p>
                  </a:txBody>
                  <a:tcPr marL="0" marR="0" marT="0" marB="0"/>
                </a:tc>
                <a:tc>
                  <a:txBody>
                    <a:bodyPr/>
                    <a:lstStyle/>
                    <a:p>
                      <a:pPr algn="ctr"/>
                      <a:r>
                        <a:rPr lang="en-US" sz="2000" b="1" dirty="0">
                          <a:latin typeface="Consolas" charset="0"/>
                          <a:ea typeface="Consolas" charset="0"/>
                          <a:cs typeface="Consolas" charset="0"/>
                        </a:rPr>
                        <a:t>0</a:t>
                      </a:r>
                    </a:p>
                  </a:txBody>
                  <a:tcPr marL="0" marR="0" marT="0" marB="0"/>
                </a:tc>
                <a:tc>
                  <a:txBody>
                    <a:bodyPr/>
                    <a:lstStyle/>
                    <a:p>
                      <a:pPr algn="ctr"/>
                      <a:r>
                        <a:rPr lang="en-US" sz="2000" b="1" dirty="0">
                          <a:latin typeface="Consolas" charset="0"/>
                          <a:ea typeface="Consolas" charset="0"/>
                          <a:cs typeface="Consolas" charset="0"/>
                        </a:rPr>
                        <a:t>01</a:t>
                      </a:r>
                    </a:p>
                  </a:txBody>
                  <a:tcPr marL="0" marR="0" marT="0" marB="0"/>
                </a:tc>
                <a:tc>
                  <a:txBody>
                    <a:bodyPr/>
                    <a:lstStyle/>
                    <a:p>
                      <a:pPr algn="ctr"/>
                      <a:r>
                        <a:rPr lang="en-US" sz="2000" b="1" dirty="0">
                          <a:latin typeface="Consolas" charset="0"/>
                          <a:ea typeface="Consolas" charset="0"/>
                          <a:cs typeface="Consolas" charset="0"/>
                        </a:rPr>
                        <a:t>1</a:t>
                      </a:r>
                    </a:p>
                  </a:txBody>
                  <a:tcPr marL="0" marR="0" marT="0" marB="0"/>
                </a:tc>
                <a:tc>
                  <a:txBody>
                    <a:bodyPr/>
                    <a:lstStyle/>
                    <a:p>
                      <a:pPr algn="ctr"/>
                      <a:r>
                        <a:rPr lang="en-US" sz="2000" b="1" dirty="0">
                          <a:latin typeface="Consolas" charset="0"/>
                          <a:ea typeface="Consolas" charset="0"/>
                          <a:cs typeface="Consolas" charset="0"/>
                        </a:rPr>
                        <a:t>110</a:t>
                      </a:r>
                    </a:p>
                  </a:txBody>
                  <a:tcPr marL="0" marR="0" marT="0" marB="0"/>
                </a:tc>
                <a:tc>
                  <a:txBody>
                    <a:bodyPr/>
                    <a:lstStyle/>
                    <a:p>
                      <a:pPr algn="ctr"/>
                      <a:r>
                        <a:rPr lang="mr-IN" sz="2000" b="1" dirty="0">
                          <a:latin typeface="Consolas" charset="0"/>
                          <a:ea typeface="Consolas" charset="0"/>
                          <a:cs typeface="Consolas" charset="0"/>
                        </a:rPr>
                        <a:t>…</a:t>
                      </a:r>
                      <a:endParaRPr lang="en-US" sz="2000" b="1" dirty="0">
                        <a:latin typeface="Consolas" charset="0"/>
                        <a:ea typeface="Consolas" charset="0"/>
                        <a:cs typeface="Consolas" charset="0"/>
                      </a:endParaRPr>
                    </a:p>
                  </a:txBody>
                  <a:tcPr marL="0" marR="0" marT="0" marB="0"/>
                </a:tc>
                <a:extLst>
                  <a:ext uri="{0D108BD9-81ED-4DB2-BD59-A6C34878D82A}">
                    <a16:rowId xmlns:a16="http://schemas.microsoft.com/office/drawing/2014/main" val="10002"/>
                  </a:ext>
                </a:extLst>
              </a:tr>
              <a:tr h="370840">
                <a:tc>
                  <a:txBody>
                    <a:bodyPr/>
                    <a:lstStyle/>
                    <a:p>
                      <a:pPr algn="ctr"/>
                      <a:r>
                        <a:rPr lang="en-US" sz="2000" b="1" dirty="0">
                          <a:latin typeface="Consolas" charset="0"/>
                          <a:ea typeface="Consolas" charset="0"/>
                          <a:cs typeface="Consolas" charset="0"/>
                        </a:rPr>
                        <a:t>000010</a:t>
                      </a:r>
                    </a:p>
                  </a:txBody>
                  <a:tcPr marL="0" marR="0" marT="0" marB="0"/>
                </a:tc>
                <a:tc>
                  <a:txBody>
                    <a:bodyPr/>
                    <a:lstStyle/>
                    <a:p>
                      <a:pPr algn="ctr"/>
                      <a:r>
                        <a:rPr lang="en-US" sz="2000" b="1" dirty="0">
                          <a:latin typeface="Consolas" charset="0"/>
                          <a:ea typeface="Consolas" charset="0"/>
                          <a:cs typeface="Consolas" charset="0"/>
                        </a:rPr>
                        <a:t>0</a:t>
                      </a:r>
                    </a:p>
                  </a:txBody>
                  <a:tcPr marL="0" marR="0" marT="0" marB="0"/>
                </a:tc>
                <a:tc>
                  <a:txBody>
                    <a:bodyPr/>
                    <a:lstStyle/>
                    <a:p>
                      <a:pPr algn="ctr"/>
                      <a:r>
                        <a:rPr lang="en-US" sz="2000" b="1" dirty="0">
                          <a:latin typeface="Consolas" charset="0"/>
                          <a:ea typeface="Consolas" charset="0"/>
                          <a:cs typeface="Consolas" charset="0"/>
                        </a:rPr>
                        <a:t>00</a:t>
                      </a:r>
                    </a:p>
                  </a:txBody>
                  <a:tcPr marL="0" marR="0" marT="0" marB="0"/>
                </a:tc>
                <a:tc>
                  <a:txBody>
                    <a:bodyPr/>
                    <a:lstStyle/>
                    <a:p>
                      <a:pPr algn="ctr"/>
                      <a:r>
                        <a:rPr lang="en-US" sz="2000" b="1" dirty="0">
                          <a:latin typeface="Consolas" charset="0"/>
                          <a:ea typeface="Consolas" charset="0"/>
                          <a:cs typeface="Consolas" charset="0"/>
                        </a:rPr>
                        <a:t>1</a:t>
                      </a:r>
                    </a:p>
                  </a:txBody>
                  <a:tcPr marL="0" marR="0" marT="0" marB="0"/>
                </a:tc>
                <a:tc>
                  <a:txBody>
                    <a:bodyPr/>
                    <a:lstStyle/>
                    <a:p>
                      <a:pPr algn="ctr"/>
                      <a:r>
                        <a:rPr lang="en-US" sz="2000" b="1" dirty="0">
                          <a:latin typeface="Consolas" charset="0"/>
                          <a:ea typeface="Consolas" charset="0"/>
                          <a:cs typeface="Consolas" charset="0"/>
                        </a:rPr>
                        <a:t>010</a:t>
                      </a:r>
                    </a:p>
                  </a:txBody>
                  <a:tcPr marL="0" marR="0" marT="0" marB="0"/>
                </a:tc>
                <a:tc>
                  <a:txBody>
                    <a:bodyPr/>
                    <a:lstStyle/>
                    <a:p>
                      <a:pPr algn="ctr"/>
                      <a:r>
                        <a:rPr lang="mr-IN" sz="2000" b="1" dirty="0">
                          <a:latin typeface="Consolas" charset="0"/>
                          <a:ea typeface="Consolas" charset="0"/>
                          <a:cs typeface="Consolas" charset="0"/>
                        </a:rPr>
                        <a:t>…</a:t>
                      </a:r>
                      <a:endParaRPr lang="en-US" sz="2000" b="1" dirty="0">
                        <a:latin typeface="Consolas" charset="0"/>
                        <a:ea typeface="Consolas" charset="0"/>
                        <a:cs typeface="Consolas" charset="0"/>
                      </a:endParaRPr>
                    </a:p>
                  </a:txBody>
                  <a:tcPr marL="0" marR="0" marT="0" marB="0"/>
                </a:tc>
                <a:extLst>
                  <a:ext uri="{0D108BD9-81ED-4DB2-BD59-A6C34878D82A}">
                    <a16:rowId xmlns:a16="http://schemas.microsoft.com/office/drawing/2014/main" val="10003"/>
                  </a:ext>
                </a:extLst>
              </a:tr>
              <a:tr h="370840">
                <a:tc>
                  <a:txBody>
                    <a:bodyPr/>
                    <a:lstStyle/>
                    <a:p>
                      <a:pPr algn="ctr"/>
                      <a:r>
                        <a:rPr lang="en-US" sz="2000" b="1" dirty="0">
                          <a:latin typeface="Consolas" charset="0"/>
                          <a:ea typeface="Consolas" charset="0"/>
                          <a:cs typeface="Consolas" charset="0"/>
                        </a:rPr>
                        <a:t>000011</a:t>
                      </a:r>
                    </a:p>
                  </a:txBody>
                  <a:tcPr marL="0" marR="0" marT="0" marB="0"/>
                </a:tc>
                <a:tc>
                  <a:txBody>
                    <a:bodyPr/>
                    <a:lstStyle/>
                    <a:p>
                      <a:pPr algn="ctr"/>
                      <a:r>
                        <a:rPr lang="en-US" sz="2000" b="1" dirty="0">
                          <a:latin typeface="Consolas" charset="0"/>
                          <a:ea typeface="Consolas" charset="0"/>
                          <a:cs typeface="Consolas" charset="0"/>
                        </a:rPr>
                        <a:t>1</a:t>
                      </a:r>
                    </a:p>
                  </a:txBody>
                  <a:tcPr marL="0" marR="0" marT="0" marB="0"/>
                </a:tc>
                <a:tc>
                  <a:txBody>
                    <a:bodyPr/>
                    <a:lstStyle/>
                    <a:p>
                      <a:pPr algn="ctr"/>
                      <a:r>
                        <a:rPr lang="en-US" sz="2000" b="1" dirty="0">
                          <a:latin typeface="Consolas" charset="0"/>
                          <a:ea typeface="Consolas" charset="0"/>
                          <a:cs typeface="Consolas" charset="0"/>
                        </a:rPr>
                        <a:t>00</a:t>
                      </a:r>
                    </a:p>
                  </a:txBody>
                  <a:tcPr marL="0" marR="0" marT="0" marB="0"/>
                </a:tc>
                <a:tc>
                  <a:txBody>
                    <a:bodyPr/>
                    <a:lstStyle/>
                    <a:p>
                      <a:pPr algn="ctr"/>
                      <a:r>
                        <a:rPr lang="en-US" sz="2000" b="1" dirty="0">
                          <a:latin typeface="Consolas" charset="0"/>
                          <a:ea typeface="Consolas" charset="0"/>
                          <a:cs typeface="Consolas" charset="0"/>
                        </a:rPr>
                        <a:t>0</a:t>
                      </a:r>
                    </a:p>
                  </a:txBody>
                  <a:tcPr marL="0" marR="0" marT="0" marB="0"/>
                </a:tc>
                <a:tc>
                  <a:txBody>
                    <a:bodyPr/>
                    <a:lstStyle/>
                    <a:p>
                      <a:pPr algn="ctr"/>
                      <a:r>
                        <a:rPr lang="en-US" sz="2000" b="1" dirty="0">
                          <a:latin typeface="Consolas" charset="0"/>
                          <a:ea typeface="Consolas" charset="0"/>
                          <a:cs typeface="Consolas" charset="0"/>
                        </a:rPr>
                        <a:t>011</a:t>
                      </a:r>
                    </a:p>
                  </a:txBody>
                  <a:tcPr marL="0" marR="0" marT="0" marB="0"/>
                </a:tc>
                <a:tc>
                  <a:txBody>
                    <a:bodyPr/>
                    <a:lstStyle/>
                    <a:p>
                      <a:pPr algn="ctr"/>
                      <a:r>
                        <a:rPr lang="mr-IN" sz="2000" b="1" dirty="0">
                          <a:latin typeface="Consolas" charset="0"/>
                          <a:ea typeface="Consolas" charset="0"/>
                          <a:cs typeface="Consolas" charset="0"/>
                        </a:rPr>
                        <a:t>…</a:t>
                      </a:r>
                      <a:endParaRPr lang="en-US" sz="2000" b="1" dirty="0">
                        <a:latin typeface="Consolas" charset="0"/>
                        <a:ea typeface="Consolas" charset="0"/>
                        <a:cs typeface="Consolas" charset="0"/>
                      </a:endParaRPr>
                    </a:p>
                  </a:txBody>
                  <a:tcPr marL="0" marR="0" marT="0" marB="0"/>
                </a:tc>
                <a:extLst>
                  <a:ext uri="{0D108BD9-81ED-4DB2-BD59-A6C34878D82A}">
                    <a16:rowId xmlns:a16="http://schemas.microsoft.com/office/drawing/2014/main" val="10004"/>
                  </a:ext>
                </a:extLst>
              </a:tr>
              <a:tr h="370840">
                <a:tc>
                  <a:txBody>
                    <a:bodyPr/>
                    <a:lstStyle/>
                    <a:p>
                      <a:pPr algn="ctr"/>
                      <a:r>
                        <a:rPr lang="en-US" sz="2000" b="1" dirty="0">
                          <a:latin typeface="Consolas" charset="0"/>
                          <a:ea typeface="Consolas" charset="0"/>
                          <a:cs typeface="Consolas" charset="0"/>
                        </a:rPr>
                        <a:t>000100</a:t>
                      </a:r>
                    </a:p>
                  </a:txBody>
                  <a:tcPr marL="0" marR="0" marT="0" marB="0"/>
                </a:tc>
                <a:tc>
                  <a:txBody>
                    <a:bodyPr/>
                    <a:lstStyle/>
                    <a:p>
                      <a:pPr algn="ctr"/>
                      <a:r>
                        <a:rPr lang="en-US" sz="2000" b="1" dirty="0">
                          <a:latin typeface="Consolas" charset="0"/>
                          <a:ea typeface="Consolas" charset="0"/>
                          <a:cs typeface="Consolas" charset="0"/>
                        </a:rPr>
                        <a:t>1</a:t>
                      </a:r>
                    </a:p>
                  </a:txBody>
                  <a:tcPr marL="0" marR="0" marT="0" marB="0"/>
                </a:tc>
                <a:tc>
                  <a:txBody>
                    <a:bodyPr/>
                    <a:lstStyle/>
                    <a:p>
                      <a:pPr algn="ctr"/>
                      <a:r>
                        <a:rPr lang="en-US" sz="2000" b="1" dirty="0">
                          <a:latin typeface="Consolas" charset="0"/>
                          <a:ea typeface="Consolas" charset="0"/>
                          <a:cs typeface="Consolas" charset="0"/>
                        </a:rPr>
                        <a:t>11</a:t>
                      </a:r>
                    </a:p>
                  </a:txBody>
                  <a:tcPr marL="0" marR="0" marT="0" marB="0"/>
                </a:tc>
                <a:tc>
                  <a:txBody>
                    <a:bodyPr/>
                    <a:lstStyle/>
                    <a:p>
                      <a:pPr algn="ctr"/>
                      <a:r>
                        <a:rPr lang="en-US" sz="2000" b="1" dirty="0">
                          <a:latin typeface="Consolas" charset="0"/>
                          <a:ea typeface="Consolas" charset="0"/>
                          <a:cs typeface="Consolas" charset="0"/>
                        </a:rPr>
                        <a:t>1</a:t>
                      </a:r>
                    </a:p>
                  </a:txBody>
                  <a:tcPr marL="0" marR="0" marT="0" marB="0"/>
                </a:tc>
                <a:tc>
                  <a:txBody>
                    <a:bodyPr/>
                    <a:lstStyle/>
                    <a:p>
                      <a:pPr algn="ctr"/>
                      <a:r>
                        <a:rPr lang="en-US" sz="2000" b="1" dirty="0">
                          <a:latin typeface="Consolas" charset="0"/>
                          <a:ea typeface="Consolas" charset="0"/>
                          <a:cs typeface="Consolas" charset="0"/>
                        </a:rPr>
                        <a:t>000</a:t>
                      </a:r>
                    </a:p>
                  </a:txBody>
                  <a:tcPr marL="0" marR="0" marT="0" marB="0"/>
                </a:tc>
                <a:tc>
                  <a:txBody>
                    <a:bodyPr/>
                    <a:lstStyle/>
                    <a:p>
                      <a:pPr algn="ctr"/>
                      <a:r>
                        <a:rPr lang="mr-IN" sz="2000" b="1" dirty="0">
                          <a:latin typeface="Consolas" charset="0"/>
                          <a:ea typeface="Consolas" charset="0"/>
                          <a:cs typeface="Consolas" charset="0"/>
                        </a:rPr>
                        <a:t>…</a:t>
                      </a:r>
                      <a:endParaRPr lang="en-US" sz="2000" b="1" dirty="0">
                        <a:latin typeface="Consolas" charset="0"/>
                        <a:ea typeface="Consolas" charset="0"/>
                        <a:cs typeface="Consolas" charset="0"/>
                      </a:endParaRPr>
                    </a:p>
                  </a:txBody>
                  <a:tcPr marL="0" marR="0" marT="0" marB="0"/>
                </a:tc>
                <a:extLst>
                  <a:ext uri="{0D108BD9-81ED-4DB2-BD59-A6C34878D82A}">
                    <a16:rowId xmlns:a16="http://schemas.microsoft.com/office/drawing/2014/main" val="10005"/>
                  </a:ext>
                </a:extLst>
              </a:tr>
              <a:tr h="370840">
                <a:tc>
                  <a:txBody>
                    <a:bodyPr/>
                    <a:lstStyle/>
                    <a:p>
                      <a:pPr algn="ctr"/>
                      <a:r>
                        <a:rPr lang="en-US" sz="2000" b="1" dirty="0">
                          <a:latin typeface="Consolas" charset="0"/>
                          <a:ea typeface="Consolas" charset="0"/>
                          <a:cs typeface="Consolas" charset="0"/>
                        </a:rPr>
                        <a:t>000101</a:t>
                      </a:r>
                    </a:p>
                  </a:txBody>
                  <a:tcPr marL="0" marR="0" marT="0" marB="0"/>
                </a:tc>
                <a:tc>
                  <a:txBody>
                    <a:bodyPr/>
                    <a:lstStyle/>
                    <a:p>
                      <a:pPr algn="ctr"/>
                      <a:r>
                        <a:rPr lang="en-US" sz="2000" b="1" dirty="0">
                          <a:latin typeface="Consolas" charset="0"/>
                          <a:ea typeface="Consolas" charset="0"/>
                          <a:cs typeface="Consolas" charset="0"/>
                        </a:rPr>
                        <a:t>0</a:t>
                      </a:r>
                    </a:p>
                  </a:txBody>
                  <a:tcPr marL="0" marR="0" marT="0" marB="0"/>
                </a:tc>
                <a:tc>
                  <a:txBody>
                    <a:bodyPr/>
                    <a:lstStyle/>
                    <a:p>
                      <a:pPr algn="ctr"/>
                      <a:r>
                        <a:rPr lang="en-US" sz="2000" b="1" dirty="0">
                          <a:latin typeface="Consolas" charset="0"/>
                          <a:ea typeface="Consolas" charset="0"/>
                          <a:cs typeface="Consolas" charset="0"/>
                        </a:rPr>
                        <a:t>10</a:t>
                      </a:r>
                    </a:p>
                  </a:txBody>
                  <a:tcPr marL="0" marR="0" marT="0" marB="0"/>
                </a:tc>
                <a:tc>
                  <a:txBody>
                    <a:bodyPr/>
                    <a:lstStyle/>
                    <a:p>
                      <a:pPr algn="ctr"/>
                      <a:r>
                        <a:rPr lang="en-US" sz="2000" b="1" dirty="0">
                          <a:latin typeface="Consolas" charset="0"/>
                          <a:ea typeface="Consolas" charset="0"/>
                          <a:cs typeface="Consolas" charset="0"/>
                        </a:rPr>
                        <a:t>1</a:t>
                      </a:r>
                    </a:p>
                  </a:txBody>
                  <a:tcPr marL="0" marR="0" marT="0" marB="0"/>
                </a:tc>
                <a:tc>
                  <a:txBody>
                    <a:bodyPr/>
                    <a:lstStyle/>
                    <a:p>
                      <a:pPr algn="ctr"/>
                      <a:r>
                        <a:rPr lang="en-US" sz="2000" b="1" dirty="0">
                          <a:latin typeface="Consolas" charset="0"/>
                          <a:ea typeface="Consolas" charset="0"/>
                          <a:cs typeface="Consolas" charset="0"/>
                        </a:rPr>
                        <a:t>010</a:t>
                      </a:r>
                    </a:p>
                  </a:txBody>
                  <a:tcPr marL="0" marR="0" marT="0" marB="0"/>
                </a:tc>
                <a:tc>
                  <a:txBody>
                    <a:bodyPr/>
                    <a:lstStyle/>
                    <a:p>
                      <a:pPr algn="ctr"/>
                      <a:r>
                        <a:rPr lang="mr-IN" sz="2000" b="1" dirty="0">
                          <a:latin typeface="Consolas" charset="0"/>
                          <a:ea typeface="Consolas" charset="0"/>
                          <a:cs typeface="Consolas" charset="0"/>
                        </a:rPr>
                        <a:t>…</a:t>
                      </a:r>
                      <a:endParaRPr lang="en-US" sz="2000" b="1" dirty="0">
                        <a:latin typeface="Consolas" charset="0"/>
                        <a:ea typeface="Consolas" charset="0"/>
                        <a:cs typeface="Consolas" charset="0"/>
                      </a:endParaRPr>
                    </a:p>
                  </a:txBody>
                  <a:tcPr marL="0" marR="0" marT="0" marB="0"/>
                </a:tc>
                <a:extLst>
                  <a:ext uri="{0D108BD9-81ED-4DB2-BD59-A6C34878D82A}">
                    <a16:rowId xmlns:a16="http://schemas.microsoft.com/office/drawing/2014/main" val="10006"/>
                  </a:ext>
                </a:extLst>
              </a:tr>
              <a:tr h="370840">
                <a:tc>
                  <a:txBody>
                    <a:bodyPr/>
                    <a:lstStyle/>
                    <a:p>
                      <a:pPr algn="ctr"/>
                      <a:r>
                        <a:rPr lang="mr-IN" sz="2000" b="1" dirty="0">
                          <a:latin typeface="Consolas" charset="0"/>
                          <a:ea typeface="Consolas" charset="0"/>
                          <a:cs typeface="Consolas" charset="0"/>
                        </a:rPr>
                        <a:t>…</a:t>
                      </a:r>
                      <a:endParaRPr lang="en-US" sz="2000" b="1" dirty="0">
                        <a:latin typeface="Consolas" charset="0"/>
                        <a:ea typeface="Consolas" charset="0"/>
                        <a:cs typeface="Consolas" charset="0"/>
                      </a:endParaRPr>
                    </a:p>
                  </a:txBody>
                  <a:tcPr marL="0" marR="0" marT="0" marB="0"/>
                </a:tc>
                <a:tc>
                  <a:txBody>
                    <a:bodyPr/>
                    <a:lstStyle/>
                    <a:p>
                      <a:pPr algn="ctr"/>
                      <a:r>
                        <a:rPr lang="mr-IN" sz="2000" b="1" dirty="0">
                          <a:latin typeface="Consolas" charset="0"/>
                          <a:ea typeface="Consolas" charset="0"/>
                          <a:cs typeface="Consolas" charset="0"/>
                        </a:rPr>
                        <a:t>…</a:t>
                      </a:r>
                      <a:endParaRPr lang="en-US" sz="2000" b="1" dirty="0">
                        <a:latin typeface="Consolas" charset="0"/>
                        <a:ea typeface="Consolas" charset="0"/>
                        <a:cs typeface="Consolas" charset="0"/>
                      </a:endParaRPr>
                    </a:p>
                  </a:txBody>
                  <a:tcPr marL="0" marR="0" marT="0" marB="0"/>
                </a:tc>
                <a:tc>
                  <a:txBody>
                    <a:bodyPr/>
                    <a:lstStyle/>
                    <a:p>
                      <a:pPr algn="ctr"/>
                      <a:r>
                        <a:rPr lang="mr-IN" sz="2000" b="1" dirty="0">
                          <a:latin typeface="Consolas" charset="0"/>
                          <a:ea typeface="Consolas" charset="0"/>
                          <a:cs typeface="Consolas" charset="0"/>
                        </a:rPr>
                        <a:t>…</a:t>
                      </a:r>
                      <a:endParaRPr lang="en-US" sz="2000" b="1" dirty="0">
                        <a:latin typeface="Consolas" charset="0"/>
                        <a:ea typeface="Consolas" charset="0"/>
                        <a:cs typeface="Consolas" charset="0"/>
                      </a:endParaRPr>
                    </a:p>
                  </a:txBody>
                  <a:tcPr marL="0" marR="0" marT="0" marB="0"/>
                </a:tc>
                <a:tc>
                  <a:txBody>
                    <a:bodyPr/>
                    <a:lstStyle/>
                    <a:p>
                      <a:pPr algn="ctr"/>
                      <a:r>
                        <a:rPr lang="mr-IN" sz="2000" b="1" dirty="0">
                          <a:latin typeface="Consolas" charset="0"/>
                          <a:ea typeface="Consolas" charset="0"/>
                          <a:cs typeface="Consolas" charset="0"/>
                        </a:rPr>
                        <a:t>…</a:t>
                      </a:r>
                      <a:endParaRPr lang="en-US" sz="2000" b="1" dirty="0">
                        <a:latin typeface="Consolas" charset="0"/>
                        <a:ea typeface="Consolas" charset="0"/>
                        <a:cs typeface="Consolas" charset="0"/>
                      </a:endParaRPr>
                    </a:p>
                  </a:txBody>
                  <a:tcPr marL="0" marR="0" marT="0" marB="0"/>
                </a:tc>
                <a:tc>
                  <a:txBody>
                    <a:bodyPr/>
                    <a:lstStyle/>
                    <a:p>
                      <a:pPr algn="ctr"/>
                      <a:r>
                        <a:rPr lang="mr-IN" sz="2000" b="1" dirty="0">
                          <a:latin typeface="Consolas" charset="0"/>
                          <a:ea typeface="Consolas" charset="0"/>
                          <a:cs typeface="Consolas" charset="0"/>
                        </a:rPr>
                        <a:t>…</a:t>
                      </a:r>
                      <a:endParaRPr lang="en-US" sz="2000" b="1" dirty="0">
                        <a:latin typeface="Consolas" charset="0"/>
                        <a:ea typeface="Consolas" charset="0"/>
                        <a:cs typeface="Consolas" charset="0"/>
                      </a:endParaRPr>
                    </a:p>
                  </a:txBody>
                  <a:tcPr marL="0" marR="0" marT="0" marB="0"/>
                </a:tc>
                <a:tc>
                  <a:txBody>
                    <a:bodyPr/>
                    <a:lstStyle/>
                    <a:p>
                      <a:pPr algn="ctr"/>
                      <a:r>
                        <a:rPr lang="mr-IN" sz="2000" b="1" dirty="0">
                          <a:latin typeface="Consolas" charset="0"/>
                          <a:ea typeface="Consolas" charset="0"/>
                          <a:cs typeface="Consolas" charset="0"/>
                        </a:rPr>
                        <a:t>…</a:t>
                      </a:r>
                      <a:endParaRPr lang="en-US" sz="2000" b="1" dirty="0">
                        <a:latin typeface="Consolas" charset="0"/>
                        <a:ea typeface="Consolas" charset="0"/>
                        <a:cs typeface="Consolas" charset="0"/>
                      </a:endParaRPr>
                    </a:p>
                  </a:txBody>
                  <a:tcPr marL="0" marR="0" marT="0" marB="0"/>
                </a:tc>
                <a:extLst>
                  <a:ext uri="{0D108BD9-81ED-4DB2-BD59-A6C34878D82A}">
                    <a16:rowId xmlns:a16="http://schemas.microsoft.com/office/drawing/2014/main" val="10007"/>
                  </a:ext>
                </a:extLst>
              </a:tr>
            </a:tbl>
          </a:graphicData>
        </a:graphic>
      </p:graphicFrame>
      <p:sp>
        <p:nvSpPr>
          <p:cNvPr id="9" name="TextBox 8"/>
          <p:cNvSpPr txBox="1"/>
          <p:nvPr/>
        </p:nvSpPr>
        <p:spPr>
          <a:xfrm>
            <a:off x="6019800" y="1485900"/>
            <a:ext cx="3124200" cy="1015663"/>
          </a:xfrm>
          <a:prstGeom prst="rect">
            <a:avLst/>
          </a:prstGeom>
          <a:noFill/>
        </p:spPr>
        <p:txBody>
          <a:bodyPr wrap="square" rtlCol="0">
            <a:spAutoFit/>
          </a:bodyPr>
          <a:lstStyle/>
          <a:p>
            <a:pPr algn="ctr"/>
            <a:r>
              <a:rPr lang="en-US" sz="2000" dirty="0">
                <a:solidFill>
                  <a:srgbClr val="FF0000"/>
                </a:solidFill>
                <a:latin typeface="Segoe UI" charset="0"/>
                <a:ea typeface="Segoe UI" charset="0"/>
                <a:cs typeface="Segoe UI" charset="0"/>
              </a:rPr>
              <a:t>I really would </a:t>
            </a:r>
            <a:r>
              <a:rPr lang="en-US" sz="2000" b="1" i="1" dirty="0">
                <a:solidFill>
                  <a:srgbClr val="FF0000"/>
                </a:solidFill>
                <a:latin typeface="Segoe UI" charset="0"/>
                <a:ea typeface="Segoe UI" charset="0"/>
                <a:cs typeface="Segoe UI" charset="0"/>
              </a:rPr>
              <a:t>not</a:t>
            </a:r>
            <a:r>
              <a:rPr lang="en-US" sz="2000" dirty="0">
                <a:solidFill>
                  <a:srgbClr val="FF0000"/>
                </a:solidFill>
                <a:latin typeface="Segoe UI" charset="0"/>
                <a:ea typeface="Segoe UI" charset="0"/>
                <a:cs typeface="Segoe UI" charset="0"/>
              </a:rPr>
              <a:t> recommend making a control unit like this.</a:t>
            </a:r>
          </a:p>
        </p:txBody>
      </p:sp>
      <p:sp>
        <p:nvSpPr>
          <p:cNvPr id="10" name="TextBox 9"/>
          <p:cNvSpPr txBox="1"/>
          <p:nvPr/>
        </p:nvSpPr>
        <p:spPr>
          <a:xfrm>
            <a:off x="6026658" y="3479126"/>
            <a:ext cx="3124200" cy="400110"/>
          </a:xfrm>
          <a:prstGeom prst="rect">
            <a:avLst/>
          </a:prstGeom>
          <a:noFill/>
        </p:spPr>
        <p:txBody>
          <a:bodyPr wrap="square" rtlCol="0">
            <a:spAutoFit/>
          </a:bodyPr>
          <a:lstStyle/>
          <a:p>
            <a:pPr algn="ctr"/>
            <a:r>
              <a:rPr lang="en-US" sz="2000" i="1" dirty="0">
                <a:latin typeface="Segoe UI" charset="0"/>
                <a:ea typeface="Segoe UI" charset="0"/>
                <a:cs typeface="Segoe UI" charset="0"/>
              </a:rPr>
              <a:t>you will go insane.</a:t>
            </a:r>
          </a:p>
        </p:txBody>
      </p:sp>
      <p:sp>
        <p:nvSpPr>
          <p:cNvPr id="11" name="TextBox 10"/>
          <p:cNvSpPr txBox="1"/>
          <p:nvPr/>
        </p:nvSpPr>
        <p:spPr>
          <a:xfrm>
            <a:off x="6058916" y="2463463"/>
            <a:ext cx="3124200" cy="1015663"/>
          </a:xfrm>
          <a:prstGeom prst="rect">
            <a:avLst/>
          </a:prstGeom>
          <a:noFill/>
        </p:spPr>
        <p:txBody>
          <a:bodyPr wrap="square" rtlCol="0">
            <a:spAutoFit/>
          </a:bodyPr>
          <a:lstStyle/>
          <a:p>
            <a:pPr algn="ctr"/>
            <a:r>
              <a:rPr lang="en-US" sz="2000" dirty="0">
                <a:latin typeface="Segoe UI" charset="0"/>
                <a:ea typeface="Segoe UI" charset="0"/>
                <a:cs typeface="Segoe UI" charset="0"/>
              </a:rPr>
              <a:t>it's time-consuming, confusing, hard to debug, and hard to change.</a:t>
            </a:r>
          </a:p>
        </p:txBody>
      </p:sp>
      <p:sp>
        <p:nvSpPr>
          <p:cNvPr id="12" name="TextBox 11"/>
          <p:cNvSpPr txBox="1"/>
          <p:nvPr/>
        </p:nvSpPr>
        <p:spPr>
          <a:xfrm>
            <a:off x="189908" y="4643212"/>
            <a:ext cx="5987542" cy="307777"/>
          </a:xfrm>
          <a:prstGeom prst="rect">
            <a:avLst/>
          </a:prstGeom>
          <a:noFill/>
        </p:spPr>
        <p:txBody>
          <a:bodyPr wrap="square" rtlCol="0">
            <a:spAutoFit/>
          </a:bodyPr>
          <a:lstStyle/>
          <a:p>
            <a:pPr algn="ctr"/>
            <a:r>
              <a:rPr lang="en-US" sz="1400" i="1" dirty="0">
                <a:latin typeface="Segoe UI" charset="0"/>
                <a:ea typeface="Segoe UI" charset="0"/>
                <a:cs typeface="Segoe UI" charset="0"/>
              </a:rPr>
              <a:t>I just made up these numbers. Please don't try to use them.</a:t>
            </a:r>
          </a:p>
        </p:txBody>
      </p:sp>
    </p:spTree>
    <p:extLst>
      <p:ext uri="{BB962C8B-B14F-4D97-AF65-F5344CB8AC3E}">
        <p14:creationId xmlns:p14="http://schemas.microsoft.com/office/powerpoint/2010/main" val="21105850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identifying which instruction we're looking at</a:t>
            </a:r>
          </a:p>
        </p:txBody>
      </p:sp>
      <p:sp>
        <p:nvSpPr>
          <p:cNvPr id="3" name="Content Placeholder 2"/>
          <p:cNvSpPr>
            <a:spLocks noGrp="1"/>
          </p:cNvSpPr>
          <p:nvPr>
            <p:ph idx="1"/>
          </p:nvPr>
        </p:nvSpPr>
        <p:spPr>
          <a:xfrm>
            <a:off x="152400" y="495301"/>
            <a:ext cx="8763000" cy="969796"/>
          </a:xfrm>
        </p:spPr>
        <p:txBody>
          <a:bodyPr/>
          <a:lstStyle/>
          <a:p>
            <a:r>
              <a:rPr lang="en-US" dirty="0"/>
              <a:t>a </a:t>
            </a:r>
            <a:r>
              <a:rPr lang="en-US" b="1" dirty="0"/>
              <a:t>decoder </a:t>
            </a:r>
            <a:r>
              <a:rPr lang="en-US" dirty="0"/>
              <a:t>takes a number and turns on </a:t>
            </a:r>
            <a:r>
              <a:rPr lang="en-US" b="1" dirty="0"/>
              <a:t>one output; </a:t>
            </a:r>
            <a:r>
              <a:rPr lang="en-US" dirty="0"/>
              <a:t>the rest are 0.</a:t>
            </a:r>
          </a:p>
          <a:p>
            <a:r>
              <a:rPr lang="en-US" dirty="0"/>
              <a:t>so, if we feed it an opcode, it will tell us which instruction it is.</a:t>
            </a:r>
          </a:p>
        </p:txBody>
      </p:sp>
      <p:sp>
        <p:nvSpPr>
          <p:cNvPr id="5" name="Footer Placeholder 4"/>
          <p:cNvSpPr>
            <a:spLocks noGrp="1"/>
          </p:cNvSpPr>
          <p:nvPr>
            <p:ph type="ftr" sz="quarter" idx="11"/>
          </p:nvPr>
        </p:nvSpPr>
        <p:spPr>
          <a:xfrm>
            <a:off x="0" y="5296960"/>
            <a:ext cx="1219200" cy="304271"/>
          </a:xfrm>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18</a:t>
            </a:fld>
            <a:endParaRPr lang="en-US"/>
          </a:p>
        </p:txBody>
      </p:sp>
      <p:sp>
        <p:nvSpPr>
          <p:cNvPr id="7" name="Trapezoid 6"/>
          <p:cNvSpPr/>
          <p:nvPr/>
        </p:nvSpPr>
        <p:spPr>
          <a:xfrm rot="5400000" flipV="1">
            <a:off x="-583953" y="3825426"/>
            <a:ext cx="5054072" cy="821229"/>
          </a:xfrm>
          <a:prstGeom prst="trapezoid">
            <a:avLst>
              <a:gd name="adj" fmla="val 45396"/>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07711" y="1485900"/>
            <a:ext cx="1065492" cy="400110"/>
          </a:xfrm>
          <a:prstGeom prst="rect">
            <a:avLst/>
          </a:prstGeom>
          <a:noFill/>
        </p:spPr>
        <p:txBody>
          <a:bodyPr wrap="square" rtlCol="0">
            <a:spAutoFit/>
          </a:bodyPr>
          <a:lstStyle/>
          <a:p>
            <a:pPr algn="r"/>
            <a:r>
              <a:rPr lang="en-US" sz="2000" i="1" dirty="0"/>
              <a:t>opcode</a:t>
            </a:r>
          </a:p>
        </p:txBody>
      </p:sp>
      <p:cxnSp>
        <p:nvCxnSpPr>
          <p:cNvPr id="13" name="Straight Arrow Connector 12"/>
          <p:cNvCxnSpPr/>
          <p:nvPr/>
        </p:nvCxnSpPr>
        <p:spPr>
          <a:xfrm>
            <a:off x="2353697" y="1886275"/>
            <a:ext cx="6858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353697" y="2252156"/>
            <a:ext cx="6858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353697" y="2618037"/>
            <a:ext cx="6858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353697" y="2983918"/>
            <a:ext cx="6858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353697" y="3349799"/>
            <a:ext cx="6858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353697" y="3715680"/>
            <a:ext cx="6858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353697" y="4081561"/>
            <a:ext cx="6858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353697" y="4447442"/>
            <a:ext cx="6858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7" name="Elbow Connector 26"/>
          <p:cNvCxnSpPr>
            <a:stCxn id="12" idx="3"/>
            <a:endCxn id="7" idx="1"/>
          </p:cNvCxnSpPr>
          <p:nvPr/>
        </p:nvCxnSpPr>
        <p:spPr>
          <a:xfrm>
            <a:off x="1473203" y="1685955"/>
            <a:ext cx="469880" cy="20945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2353697" y="4781875"/>
            <a:ext cx="6858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2353697" y="5147756"/>
            <a:ext cx="6858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2353697" y="5513637"/>
            <a:ext cx="6858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2353697" y="5879518"/>
            <a:ext cx="6858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2353697" y="6245399"/>
            <a:ext cx="6858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000107" y="1681699"/>
            <a:ext cx="1267093" cy="400110"/>
          </a:xfrm>
          <a:prstGeom prst="rect">
            <a:avLst/>
          </a:prstGeom>
          <a:noFill/>
        </p:spPr>
        <p:txBody>
          <a:bodyPr wrap="square" rtlCol="0">
            <a:spAutoFit/>
          </a:bodyPr>
          <a:lstStyle/>
          <a:p>
            <a:r>
              <a:rPr lang="en-US" sz="2000" b="1" i="1" dirty="0">
                <a:solidFill>
                  <a:srgbClr val="00B0F0"/>
                </a:solidFill>
              </a:rPr>
              <a:t>&lt;r-type&gt;</a:t>
            </a:r>
          </a:p>
        </p:txBody>
      </p:sp>
      <p:sp>
        <p:nvSpPr>
          <p:cNvPr id="39" name="TextBox 38"/>
          <p:cNvSpPr txBox="1"/>
          <p:nvPr/>
        </p:nvSpPr>
        <p:spPr>
          <a:xfrm>
            <a:off x="3000108" y="2047580"/>
            <a:ext cx="1096414" cy="400110"/>
          </a:xfrm>
          <a:prstGeom prst="rect">
            <a:avLst/>
          </a:prstGeom>
          <a:noFill/>
        </p:spPr>
        <p:txBody>
          <a:bodyPr wrap="square" rtlCol="0">
            <a:spAutoFit/>
          </a:bodyPr>
          <a:lstStyle/>
          <a:p>
            <a:r>
              <a:rPr lang="en-US" sz="2000" b="1" i="1" dirty="0">
                <a:solidFill>
                  <a:srgbClr val="00B0F0"/>
                </a:solidFill>
              </a:rPr>
              <a:t>&lt;</a:t>
            </a:r>
            <a:r>
              <a:rPr lang="en-US" sz="2000" b="1" i="1" dirty="0" err="1">
                <a:solidFill>
                  <a:srgbClr val="00B0F0"/>
                </a:solidFill>
              </a:rPr>
              <a:t>misc</a:t>
            </a:r>
            <a:r>
              <a:rPr lang="en-US" sz="2000" b="1" i="1" dirty="0">
                <a:solidFill>
                  <a:srgbClr val="00B0F0"/>
                </a:solidFill>
              </a:rPr>
              <a:t>&gt;</a:t>
            </a:r>
          </a:p>
        </p:txBody>
      </p:sp>
      <p:sp>
        <p:nvSpPr>
          <p:cNvPr id="50" name="TextBox 49"/>
          <p:cNvSpPr txBox="1"/>
          <p:nvPr/>
        </p:nvSpPr>
        <p:spPr>
          <a:xfrm>
            <a:off x="3000107" y="2413460"/>
            <a:ext cx="809893" cy="400110"/>
          </a:xfrm>
          <a:prstGeom prst="rect">
            <a:avLst/>
          </a:prstGeom>
          <a:noFill/>
        </p:spPr>
        <p:txBody>
          <a:bodyPr wrap="square" rtlCol="0">
            <a:spAutoFit/>
          </a:bodyPr>
          <a:lstStyle/>
          <a:p>
            <a:r>
              <a:rPr lang="en-US" sz="2000" b="1" i="1" dirty="0">
                <a:solidFill>
                  <a:srgbClr val="00B0F0"/>
                </a:solidFill>
              </a:rPr>
              <a:t>j</a:t>
            </a:r>
          </a:p>
        </p:txBody>
      </p:sp>
      <p:sp>
        <p:nvSpPr>
          <p:cNvPr id="51" name="TextBox 50"/>
          <p:cNvSpPr txBox="1"/>
          <p:nvPr/>
        </p:nvSpPr>
        <p:spPr>
          <a:xfrm>
            <a:off x="3000107" y="2776884"/>
            <a:ext cx="809893" cy="400110"/>
          </a:xfrm>
          <a:prstGeom prst="rect">
            <a:avLst/>
          </a:prstGeom>
          <a:noFill/>
        </p:spPr>
        <p:txBody>
          <a:bodyPr wrap="square" rtlCol="0">
            <a:spAutoFit/>
          </a:bodyPr>
          <a:lstStyle/>
          <a:p>
            <a:r>
              <a:rPr lang="en-US" sz="2000" b="1" i="1" dirty="0" err="1">
                <a:solidFill>
                  <a:srgbClr val="00B0F0"/>
                </a:solidFill>
              </a:rPr>
              <a:t>jal</a:t>
            </a:r>
            <a:endParaRPr lang="en-US" sz="2000" b="1" i="1" dirty="0">
              <a:solidFill>
                <a:srgbClr val="00B0F0"/>
              </a:solidFill>
            </a:endParaRPr>
          </a:p>
        </p:txBody>
      </p:sp>
      <p:sp>
        <p:nvSpPr>
          <p:cNvPr id="52" name="TextBox 51"/>
          <p:cNvSpPr txBox="1"/>
          <p:nvPr/>
        </p:nvSpPr>
        <p:spPr>
          <a:xfrm>
            <a:off x="3000107" y="3140308"/>
            <a:ext cx="809893" cy="400110"/>
          </a:xfrm>
          <a:prstGeom prst="rect">
            <a:avLst/>
          </a:prstGeom>
          <a:noFill/>
        </p:spPr>
        <p:txBody>
          <a:bodyPr wrap="square" rtlCol="0">
            <a:spAutoFit/>
          </a:bodyPr>
          <a:lstStyle/>
          <a:p>
            <a:r>
              <a:rPr lang="en-US" sz="2000" b="1" i="1" dirty="0" err="1">
                <a:solidFill>
                  <a:srgbClr val="00B0F0"/>
                </a:solidFill>
              </a:rPr>
              <a:t>beq</a:t>
            </a:r>
            <a:endParaRPr lang="en-US" sz="2000" b="1" i="1" dirty="0">
              <a:solidFill>
                <a:srgbClr val="00B0F0"/>
              </a:solidFill>
            </a:endParaRPr>
          </a:p>
        </p:txBody>
      </p:sp>
      <p:sp>
        <p:nvSpPr>
          <p:cNvPr id="53" name="TextBox 52"/>
          <p:cNvSpPr txBox="1"/>
          <p:nvPr/>
        </p:nvSpPr>
        <p:spPr>
          <a:xfrm>
            <a:off x="3000107" y="3503732"/>
            <a:ext cx="809893" cy="400110"/>
          </a:xfrm>
          <a:prstGeom prst="rect">
            <a:avLst/>
          </a:prstGeom>
          <a:noFill/>
        </p:spPr>
        <p:txBody>
          <a:bodyPr wrap="square" rtlCol="0">
            <a:spAutoFit/>
          </a:bodyPr>
          <a:lstStyle/>
          <a:p>
            <a:r>
              <a:rPr lang="en-US" sz="2000" b="1" i="1" dirty="0" err="1">
                <a:solidFill>
                  <a:srgbClr val="00B0F0"/>
                </a:solidFill>
              </a:rPr>
              <a:t>bne</a:t>
            </a:r>
            <a:endParaRPr lang="en-US" sz="2000" b="1" i="1" dirty="0">
              <a:solidFill>
                <a:srgbClr val="00B0F0"/>
              </a:solidFill>
            </a:endParaRPr>
          </a:p>
        </p:txBody>
      </p:sp>
      <p:sp>
        <p:nvSpPr>
          <p:cNvPr id="54" name="TextBox 53"/>
          <p:cNvSpPr txBox="1"/>
          <p:nvPr/>
        </p:nvSpPr>
        <p:spPr>
          <a:xfrm>
            <a:off x="3000107" y="3867156"/>
            <a:ext cx="809893" cy="400110"/>
          </a:xfrm>
          <a:prstGeom prst="rect">
            <a:avLst/>
          </a:prstGeom>
          <a:noFill/>
        </p:spPr>
        <p:txBody>
          <a:bodyPr wrap="square" rtlCol="0">
            <a:spAutoFit/>
          </a:bodyPr>
          <a:lstStyle/>
          <a:p>
            <a:r>
              <a:rPr lang="en-US" sz="2000" b="1" i="1" dirty="0" err="1">
                <a:solidFill>
                  <a:srgbClr val="00B0F0"/>
                </a:solidFill>
              </a:rPr>
              <a:t>blez</a:t>
            </a:r>
            <a:endParaRPr lang="en-US" sz="2000" b="1" i="1" dirty="0">
              <a:solidFill>
                <a:srgbClr val="00B0F0"/>
              </a:solidFill>
            </a:endParaRPr>
          </a:p>
        </p:txBody>
      </p:sp>
      <p:sp>
        <p:nvSpPr>
          <p:cNvPr id="55" name="TextBox 54"/>
          <p:cNvSpPr txBox="1"/>
          <p:nvPr/>
        </p:nvSpPr>
        <p:spPr>
          <a:xfrm>
            <a:off x="3000107" y="4230580"/>
            <a:ext cx="809893" cy="400110"/>
          </a:xfrm>
          <a:prstGeom prst="rect">
            <a:avLst/>
          </a:prstGeom>
          <a:noFill/>
        </p:spPr>
        <p:txBody>
          <a:bodyPr wrap="square" rtlCol="0">
            <a:spAutoFit/>
          </a:bodyPr>
          <a:lstStyle/>
          <a:p>
            <a:r>
              <a:rPr lang="en-US" sz="2000" b="1" i="1" dirty="0" err="1">
                <a:solidFill>
                  <a:srgbClr val="00B0F0"/>
                </a:solidFill>
              </a:rPr>
              <a:t>bgtz</a:t>
            </a:r>
            <a:endParaRPr lang="en-US" sz="2000" b="1" i="1" dirty="0">
              <a:solidFill>
                <a:srgbClr val="00B0F0"/>
              </a:solidFill>
            </a:endParaRPr>
          </a:p>
        </p:txBody>
      </p:sp>
      <p:sp>
        <p:nvSpPr>
          <p:cNvPr id="56" name="TextBox 55"/>
          <p:cNvSpPr txBox="1"/>
          <p:nvPr/>
        </p:nvSpPr>
        <p:spPr>
          <a:xfrm>
            <a:off x="3000107" y="4594004"/>
            <a:ext cx="809893" cy="400110"/>
          </a:xfrm>
          <a:prstGeom prst="rect">
            <a:avLst/>
          </a:prstGeom>
          <a:noFill/>
        </p:spPr>
        <p:txBody>
          <a:bodyPr wrap="square" rtlCol="0">
            <a:spAutoFit/>
          </a:bodyPr>
          <a:lstStyle/>
          <a:p>
            <a:r>
              <a:rPr lang="en-US" sz="2000" b="1" i="1" dirty="0" err="1">
                <a:solidFill>
                  <a:srgbClr val="00B0F0"/>
                </a:solidFill>
              </a:rPr>
              <a:t>addi</a:t>
            </a:r>
            <a:endParaRPr lang="en-US" sz="2000" b="1" i="1" dirty="0">
              <a:solidFill>
                <a:srgbClr val="00B0F0"/>
              </a:solidFill>
            </a:endParaRPr>
          </a:p>
        </p:txBody>
      </p:sp>
      <p:sp>
        <p:nvSpPr>
          <p:cNvPr id="57" name="TextBox 56"/>
          <p:cNvSpPr txBox="1"/>
          <p:nvPr/>
        </p:nvSpPr>
        <p:spPr>
          <a:xfrm>
            <a:off x="3000107" y="4957428"/>
            <a:ext cx="962293" cy="400110"/>
          </a:xfrm>
          <a:prstGeom prst="rect">
            <a:avLst/>
          </a:prstGeom>
          <a:noFill/>
        </p:spPr>
        <p:txBody>
          <a:bodyPr wrap="square" rtlCol="0">
            <a:spAutoFit/>
          </a:bodyPr>
          <a:lstStyle/>
          <a:p>
            <a:r>
              <a:rPr lang="en-US" sz="2000" b="1" i="1" dirty="0" err="1">
                <a:solidFill>
                  <a:srgbClr val="00B0F0"/>
                </a:solidFill>
              </a:rPr>
              <a:t>addiu</a:t>
            </a:r>
            <a:endParaRPr lang="en-US" sz="2000" b="1" i="1" dirty="0">
              <a:solidFill>
                <a:srgbClr val="00B0F0"/>
              </a:solidFill>
            </a:endParaRPr>
          </a:p>
        </p:txBody>
      </p:sp>
      <p:sp>
        <p:nvSpPr>
          <p:cNvPr id="58" name="TextBox 57"/>
          <p:cNvSpPr txBox="1"/>
          <p:nvPr/>
        </p:nvSpPr>
        <p:spPr>
          <a:xfrm>
            <a:off x="3000107" y="5320852"/>
            <a:ext cx="809893" cy="400110"/>
          </a:xfrm>
          <a:prstGeom prst="rect">
            <a:avLst/>
          </a:prstGeom>
          <a:noFill/>
        </p:spPr>
        <p:txBody>
          <a:bodyPr wrap="square" rtlCol="0">
            <a:spAutoFit/>
          </a:bodyPr>
          <a:lstStyle/>
          <a:p>
            <a:r>
              <a:rPr lang="en-US" sz="2000" b="1" i="1" dirty="0" err="1">
                <a:solidFill>
                  <a:srgbClr val="00B0F0"/>
                </a:solidFill>
              </a:rPr>
              <a:t>slti</a:t>
            </a:r>
            <a:endParaRPr lang="en-US" sz="2000" b="1" i="1" dirty="0">
              <a:solidFill>
                <a:srgbClr val="00B0F0"/>
              </a:solidFill>
            </a:endParaRPr>
          </a:p>
        </p:txBody>
      </p:sp>
      <p:sp>
        <p:nvSpPr>
          <p:cNvPr id="59" name="TextBox 58"/>
          <p:cNvSpPr txBox="1"/>
          <p:nvPr/>
        </p:nvSpPr>
        <p:spPr>
          <a:xfrm>
            <a:off x="3000107" y="5684277"/>
            <a:ext cx="809893" cy="400110"/>
          </a:xfrm>
          <a:prstGeom prst="rect">
            <a:avLst/>
          </a:prstGeom>
          <a:noFill/>
        </p:spPr>
        <p:txBody>
          <a:bodyPr wrap="square" rtlCol="0">
            <a:spAutoFit/>
          </a:bodyPr>
          <a:lstStyle/>
          <a:p>
            <a:r>
              <a:rPr lang="en-US" sz="2000" b="1" i="1" dirty="0" err="1">
                <a:solidFill>
                  <a:srgbClr val="00B0F0"/>
                </a:solidFill>
              </a:rPr>
              <a:t>sltiu</a:t>
            </a:r>
            <a:endParaRPr lang="en-US" sz="2000" b="1" i="1" dirty="0">
              <a:solidFill>
                <a:srgbClr val="00B0F0"/>
              </a:solidFill>
            </a:endParaRPr>
          </a:p>
        </p:txBody>
      </p:sp>
      <p:sp>
        <p:nvSpPr>
          <p:cNvPr id="60" name="TextBox 59"/>
          <p:cNvSpPr txBox="1"/>
          <p:nvPr/>
        </p:nvSpPr>
        <p:spPr>
          <a:xfrm>
            <a:off x="4566401" y="1297055"/>
            <a:ext cx="3790749" cy="769441"/>
          </a:xfrm>
          <a:prstGeom prst="rect">
            <a:avLst/>
          </a:prstGeom>
          <a:noFill/>
        </p:spPr>
        <p:txBody>
          <a:bodyPr wrap="square" rtlCol="0">
            <a:spAutoFit/>
          </a:bodyPr>
          <a:lstStyle/>
          <a:p>
            <a:pPr algn="ctr"/>
            <a:r>
              <a:rPr lang="en-US" sz="2200" dirty="0">
                <a:latin typeface="Segoe UI" charset="0"/>
                <a:ea typeface="Segoe UI" charset="0"/>
                <a:cs typeface="Segoe UI" charset="0"/>
              </a:rPr>
              <a:t>at any time, exactly </a:t>
            </a:r>
            <a:r>
              <a:rPr lang="en-US" sz="2200" i="1" dirty="0">
                <a:latin typeface="Segoe UI" charset="0"/>
                <a:ea typeface="Segoe UI" charset="0"/>
                <a:cs typeface="Segoe UI" charset="0"/>
              </a:rPr>
              <a:t>one</a:t>
            </a:r>
            <a:r>
              <a:rPr lang="en-US" sz="2200" dirty="0">
                <a:latin typeface="Segoe UI" charset="0"/>
                <a:ea typeface="Segoe UI" charset="0"/>
                <a:cs typeface="Segoe UI" charset="0"/>
              </a:rPr>
              <a:t> of these will be on (1). </a:t>
            </a:r>
          </a:p>
        </p:txBody>
      </p:sp>
      <p:sp>
        <p:nvSpPr>
          <p:cNvPr id="61" name="TextBox 60"/>
          <p:cNvSpPr txBox="1"/>
          <p:nvPr/>
        </p:nvSpPr>
        <p:spPr>
          <a:xfrm>
            <a:off x="4312950" y="2947004"/>
            <a:ext cx="4297650" cy="1446550"/>
          </a:xfrm>
          <a:prstGeom prst="rect">
            <a:avLst/>
          </a:prstGeom>
          <a:noFill/>
        </p:spPr>
        <p:txBody>
          <a:bodyPr wrap="square" rtlCol="0">
            <a:spAutoFit/>
          </a:bodyPr>
          <a:lstStyle/>
          <a:p>
            <a:pPr algn="ctr"/>
            <a:r>
              <a:rPr lang="en-US" sz="2200" dirty="0">
                <a:solidFill>
                  <a:srgbClr val="FF0000"/>
                </a:solidFill>
                <a:latin typeface="Segoe UI" charset="0"/>
                <a:ea typeface="Segoe UI" charset="0"/>
                <a:cs typeface="Segoe UI" charset="0"/>
              </a:rPr>
              <a:t>note: </a:t>
            </a:r>
            <a:r>
              <a:rPr lang="en-US" sz="2200" b="1" dirty="0">
                <a:solidFill>
                  <a:srgbClr val="FF0000"/>
                </a:solidFill>
                <a:latin typeface="Segoe UI" charset="0"/>
                <a:ea typeface="Segoe UI" charset="0"/>
                <a:cs typeface="Segoe UI" charset="0"/>
              </a:rPr>
              <a:t>these are not the control signals! </a:t>
            </a:r>
            <a:r>
              <a:rPr lang="en-US" sz="2200" dirty="0">
                <a:latin typeface="Segoe UI" charset="0"/>
                <a:ea typeface="Segoe UI" charset="0"/>
                <a:cs typeface="Segoe UI" charset="0"/>
              </a:rPr>
              <a:t>we use these as inputs to logic in order to </a:t>
            </a:r>
            <a:r>
              <a:rPr lang="en-US" sz="2200" i="1" dirty="0">
                <a:latin typeface="Segoe UI" charset="0"/>
                <a:ea typeface="Segoe UI" charset="0"/>
                <a:cs typeface="Segoe UI" charset="0"/>
              </a:rPr>
              <a:t>come up with</a:t>
            </a:r>
            <a:r>
              <a:rPr lang="en-US" sz="2200" dirty="0">
                <a:latin typeface="Segoe UI" charset="0"/>
                <a:ea typeface="Segoe UI" charset="0"/>
                <a:cs typeface="Segoe UI" charset="0"/>
              </a:rPr>
              <a:t> the control signals.</a:t>
            </a:r>
          </a:p>
        </p:txBody>
      </p:sp>
      <p:sp>
        <p:nvSpPr>
          <p:cNvPr id="62" name="TextBox 61"/>
          <p:cNvSpPr txBox="1"/>
          <p:nvPr/>
        </p:nvSpPr>
        <p:spPr>
          <a:xfrm>
            <a:off x="4099213" y="4458078"/>
            <a:ext cx="4807720" cy="769441"/>
          </a:xfrm>
          <a:prstGeom prst="rect">
            <a:avLst/>
          </a:prstGeom>
          <a:noFill/>
        </p:spPr>
        <p:txBody>
          <a:bodyPr wrap="square" rtlCol="0">
            <a:spAutoFit/>
          </a:bodyPr>
          <a:lstStyle/>
          <a:p>
            <a:pPr algn="ctr"/>
            <a:r>
              <a:rPr lang="en-US" sz="2200" dirty="0">
                <a:latin typeface="Segoe UI" charset="0"/>
                <a:ea typeface="Segoe UI" charset="0"/>
                <a:cs typeface="Segoe UI" charset="0"/>
              </a:rPr>
              <a:t>for that, it's good to focus on </a:t>
            </a:r>
            <a:r>
              <a:rPr lang="en-US" sz="2200" b="1" dirty="0">
                <a:latin typeface="Segoe UI" charset="0"/>
                <a:ea typeface="Segoe UI" charset="0"/>
                <a:cs typeface="Segoe UI" charset="0"/>
              </a:rPr>
              <a:t>one control signal at a time.</a:t>
            </a:r>
            <a:endParaRPr lang="en-US" sz="2200" dirty="0">
              <a:latin typeface="Segoe UI" charset="0"/>
              <a:ea typeface="Segoe UI" charset="0"/>
              <a:cs typeface="Segoe UI" charset="0"/>
            </a:endParaRPr>
          </a:p>
        </p:txBody>
      </p:sp>
      <p:sp>
        <p:nvSpPr>
          <p:cNvPr id="37" name="TextBox 36">
            <a:extLst>
              <a:ext uri="{FF2B5EF4-FFF2-40B4-BE49-F238E27FC236}">
                <a16:creationId xmlns:a16="http://schemas.microsoft.com/office/drawing/2014/main" id="{453A4B15-8F70-1445-BE5B-ACD3C81A3917}"/>
              </a:ext>
            </a:extLst>
          </p:cNvPr>
          <p:cNvSpPr txBox="1"/>
          <p:nvPr/>
        </p:nvSpPr>
        <p:spPr>
          <a:xfrm>
            <a:off x="4395546" y="2091629"/>
            <a:ext cx="4215054" cy="769441"/>
          </a:xfrm>
          <a:prstGeom prst="rect">
            <a:avLst/>
          </a:prstGeom>
          <a:noFill/>
        </p:spPr>
        <p:txBody>
          <a:bodyPr wrap="square" rtlCol="0">
            <a:spAutoFit/>
          </a:bodyPr>
          <a:lstStyle/>
          <a:p>
            <a:pPr algn="ctr"/>
            <a:r>
              <a:rPr lang="en-US" sz="2200" dirty="0">
                <a:latin typeface="Segoe UI" charset="0"/>
                <a:ea typeface="Segoe UI" charset="0"/>
                <a:cs typeface="Segoe UI" charset="0"/>
              </a:rPr>
              <a:t>e.g. if the current instruction is a </a:t>
            </a:r>
            <a:r>
              <a:rPr lang="en-US" sz="2200" b="1" dirty="0" err="1">
                <a:solidFill>
                  <a:srgbClr val="FF0000"/>
                </a:solidFill>
                <a:latin typeface="Consolas" panose="020B0609020204030204" pitchFamily="49" charset="0"/>
                <a:ea typeface="Segoe UI" charset="0"/>
                <a:cs typeface="Consolas" panose="020B0609020204030204" pitchFamily="49" charset="0"/>
              </a:rPr>
              <a:t>jal</a:t>
            </a:r>
            <a:r>
              <a:rPr lang="en-US" sz="2200" dirty="0">
                <a:latin typeface="Segoe UI" charset="0"/>
                <a:ea typeface="Segoe UI" charset="0"/>
                <a:cs typeface="Segoe UI" charset="0"/>
              </a:rPr>
              <a:t>, the </a:t>
            </a:r>
            <a:r>
              <a:rPr lang="en-US" sz="2200" b="1" dirty="0" err="1">
                <a:solidFill>
                  <a:srgbClr val="FF0000"/>
                </a:solidFill>
                <a:latin typeface="Consolas" panose="020B0609020204030204" pitchFamily="49" charset="0"/>
                <a:ea typeface="Segoe UI" charset="0"/>
                <a:cs typeface="Consolas" panose="020B0609020204030204" pitchFamily="49" charset="0"/>
              </a:rPr>
              <a:t>jal</a:t>
            </a:r>
            <a:r>
              <a:rPr lang="en-US" sz="2200" b="1" dirty="0">
                <a:latin typeface="Segoe UI" charset="0"/>
                <a:ea typeface="Segoe UI" charset="0"/>
                <a:cs typeface="Segoe UI" charset="0"/>
              </a:rPr>
              <a:t> </a:t>
            </a:r>
            <a:r>
              <a:rPr lang="en-US" sz="2200" dirty="0">
                <a:latin typeface="Segoe UI" charset="0"/>
                <a:ea typeface="Segoe UI" charset="0"/>
                <a:cs typeface="Segoe UI" charset="0"/>
              </a:rPr>
              <a:t>wire will be 1.</a:t>
            </a:r>
          </a:p>
        </p:txBody>
      </p:sp>
    </p:spTree>
    <p:extLst>
      <p:ext uri="{BB962C8B-B14F-4D97-AF65-F5344CB8AC3E}">
        <p14:creationId xmlns:p14="http://schemas.microsoft.com/office/powerpoint/2010/main" val="1852939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5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6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61"/>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p:bldP spid="38" grpId="0"/>
      <p:bldP spid="39" grpId="0"/>
      <p:bldP spid="50" grpId="0"/>
      <p:bldP spid="51" grpId="0"/>
      <p:bldP spid="52" grpId="0"/>
      <p:bldP spid="53" grpId="0"/>
      <p:bldP spid="54" grpId="0"/>
      <p:bldP spid="55" grpId="0"/>
      <p:bldP spid="56" grpId="0"/>
      <p:bldP spid="57" grpId="0"/>
      <p:bldP spid="58" grpId="0"/>
      <p:bldP spid="59" grpId="0"/>
      <p:bldP spid="60" grpId="0"/>
      <p:bldP spid="61" grpId="0"/>
      <p:bldP spid="62" grpId="0"/>
      <p:bldP spid="3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103FB-1C6F-BF45-8CFB-DE1F11E9219A}"/>
              </a:ext>
            </a:extLst>
          </p:cNvPr>
          <p:cNvSpPr>
            <a:spLocks noGrp="1"/>
          </p:cNvSpPr>
          <p:nvPr>
            <p:ph type="title"/>
          </p:nvPr>
        </p:nvSpPr>
        <p:spPr/>
        <p:txBody>
          <a:bodyPr/>
          <a:lstStyle/>
          <a:p>
            <a:r>
              <a:rPr lang="en-US" dirty="0"/>
              <a:t>The logic of a control signal</a:t>
            </a:r>
          </a:p>
        </p:txBody>
      </p:sp>
      <p:sp>
        <p:nvSpPr>
          <p:cNvPr id="3" name="Content Placeholder 2">
            <a:extLst>
              <a:ext uri="{FF2B5EF4-FFF2-40B4-BE49-F238E27FC236}">
                <a16:creationId xmlns:a16="http://schemas.microsoft.com/office/drawing/2014/main" id="{6EC7D97C-A49E-1643-8CBC-694CF4FC0DDE}"/>
              </a:ext>
            </a:extLst>
          </p:cNvPr>
          <p:cNvSpPr>
            <a:spLocks noGrp="1"/>
          </p:cNvSpPr>
          <p:nvPr>
            <p:ph idx="1"/>
          </p:nvPr>
        </p:nvSpPr>
        <p:spPr/>
        <p:txBody>
          <a:bodyPr/>
          <a:lstStyle/>
          <a:p>
            <a:r>
              <a:rPr lang="en-US" dirty="0"/>
              <a:t>let's focus on a really simple control signal: </a:t>
            </a:r>
            <a:r>
              <a:rPr lang="en-US" b="1" dirty="0" err="1"/>
              <a:t>MemWE</a:t>
            </a:r>
            <a:r>
              <a:rPr lang="en-US" b="1" dirty="0"/>
              <a:t>.</a:t>
            </a:r>
          </a:p>
          <a:p>
            <a:pPr lvl="1"/>
            <a:r>
              <a:rPr lang="en-US" dirty="0"/>
              <a:t>this is the write enable for the data memory.</a:t>
            </a:r>
          </a:p>
          <a:p>
            <a:r>
              <a:rPr lang="en-US" dirty="0"/>
              <a:t>so, </a:t>
            </a:r>
            <a:r>
              <a:rPr lang="en-US" b="1" dirty="0"/>
              <a:t>which 3 MIPS instructions </a:t>
            </a:r>
            <a:r>
              <a:rPr lang="en-US" dirty="0"/>
              <a:t>write to </a:t>
            </a:r>
            <a:r>
              <a:rPr lang="en-US" sz="1600" dirty="0"/>
              <a:t>(store into) </a:t>
            </a:r>
            <a:r>
              <a:rPr lang="en-US" dirty="0"/>
              <a:t>memory?</a:t>
            </a:r>
          </a:p>
          <a:p>
            <a:pPr lvl="1"/>
            <a:r>
              <a:rPr lang="en-US" b="1" dirty="0" err="1">
                <a:solidFill>
                  <a:srgbClr val="FF0000"/>
                </a:solidFill>
                <a:latin typeface="Consolas" panose="020B0609020204030204" pitchFamily="49" charset="0"/>
                <a:cs typeface="Consolas" panose="020B0609020204030204" pitchFamily="49" charset="0"/>
              </a:rPr>
              <a:t>sw</a:t>
            </a:r>
            <a:r>
              <a:rPr lang="en-US" dirty="0"/>
              <a:t>, </a:t>
            </a:r>
            <a:r>
              <a:rPr lang="en-US" b="1" dirty="0" err="1">
                <a:solidFill>
                  <a:srgbClr val="FF0000"/>
                </a:solidFill>
                <a:latin typeface="Consolas" panose="020B0609020204030204" pitchFamily="49" charset="0"/>
                <a:cs typeface="Consolas" panose="020B0609020204030204" pitchFamily="49" charset="0"/>
              </a:rPr>
              <a:t>sh</a:t>
            </a:r>
            <a:r>
              <a:rPr lang="en-US" dirty="0"/>
              <a:t>, and </a:t>
            </a:r>
            <a:r>
              <a:rPr lang="en-US" b="1" dirty="0" err="1">
                <a:solidFill>
                  <a:srgbClr val="FF0000"/>
                </a:solidFill>
                <a:latin typeface="Consolas" panose="020B0609020204030204" pitchFamily="49" charset="0"/>
                <a:cs typeface="Consolas" panose="020B0609020204030204" pitchFamily="49" charset="0"/>
              </a:rPr>
              <a:t>sb</a:t>
            </a:r>
            <a:endParaRPr lang="en-US" b="1" dirty="0">
              <a:solidFill>
                <a:srgbClr val="FF0000"/>
              </a:solidFill>
              <a:latin typeface="Consolas" panose="020B0609020204030204" pitchFamily="49" charset="0"/>
              <a:cs typeface="Consolas" panose="020B0609020204030204" pitchFamily="49" charset="0"/>
            </a:endParaRPr>
          </a:p>
          <a:p>
            <a:r>
              <a:rPr lang="en-US" dirty="0"/>
              <a:t>if you were writing it as code, it might be something like…</a:t>
            </a:r>
          </a:p>
          <a:p>
            <a:pPr marL="258605" lvl="1" indent="0">
              <a:buNone/>
            </a:pPr>
            <a:r>
              <a:rPr lang="en-US" b="1" dirty="0">
                <a:solidFill>
                  <a:srgbClr val="FF0000"/>
                </a:solidFill>
                <a:latin typeface="Consolas" panose="020B0609020204030204" pitchFamily="49" charset="0"/>
                <a:cs typeface="Consolas" panose="020B0609020204030204" pitchFamily="49" charset="0"/>
              </a:rPr>
              <a:t>if</a:t>
            </a:r>
            <a:r>
              <a:rPr lang="en-US" b="1" dirty="0">
                <a:latin typeface="Consolas" panose="020B0609020204030204" pitchFamily="49" charset="0"/>
                <a:cs typeface="Consolas" panose="020B0609020204030204" pitchFamily="49" charset="0"/>
              </a:rPr>
              <a:t>(opcode == </a:t>
            </a:r>
            <a:r>
              <a:rPr lang="en-US" b="1" dirty="0" err="1">
                <a:latin typeface="Consolas" panose="020B0609020204030204" pitchFamily="49" charset="0"/>
                <a:cs typeface="Consolas" panose="020B0609020204030204" pitchFamily="49" charset="0"/>
              </a:rPr>
              <a:t>sw</a:t>
            </a:r>
            <a:r>
              <a:rPr lang="en-US" b="1" dirty="0">
                <a:latin typeface="Consolas" panose="020B0609020204030204" pitchFamily="49" charset="0"/>
                <a:cs typeface="Consolas" panose="020B0609020204030204" pitchFamily="49" charset="0"/>
              </a:rPr>
              <a:t> || opcode == </a:t>
            </a:r>
            <a:r>
              <a:rPr lang="en-US" b="1" dirty="0" err="1">
                <a:latin typeface="Consolas" panose="020B0609020204030204" pitchFamily="49" charset="0"/>
                <a:cs typeface="Consolas" panose="020B0609020204030204" pitchFamily="49" charset="0"/>
              </a:rPr>
              <a:t>sb</a:t>
            </a:r>
            <a:r>
              <a:rPr lang="en-US" b="1" dirty="0">
                <a:latin typeface="Consolas" panose="020B0609020204030204" pitchFamily="49" charset="0"/>
                <a:cs typeface="Consolas" panose="020B0609020204030204" pitchFamily="49" charset="0"/>
              </a:rPr>
              <a:t> || opcode == </a:t>
            </a:r>
            <a:r>
              <a:rPr lang="en-US" b="1" dirty="0" err="1">
                <a:latin typeface="Consolas" panose="020B0609020204030204" pitchFamily="49" charset="0"/>
                <a:cs typeface="Consolas" panose="020B0609020204030204" pitchFamily="49" charset="0"/>
              </a:rPr>
              <a:t>sh</a:t>
            </a:r>
            <a:r>
              <a:rPr lang="en-US" b="1" dirty="0">
                <a:latin typeface="Consolas" panose="020B0609020204030204" pitchFamily="49" charset="0"/>
                <a:cs typeface="Consolas" panose="020B0609020204030204" pitchFamily="49" charset="0"/>
              </a:rPr>
              <a:t>)</a:t>
            </a:r>
          </a:p>
          <a:p>
            <a:pPr marL="258605" lvl="1" indent="0">
              <a:buNone/>
            </a:pPr>
            <a:r>
              <a:rPr lang="en-US" b="1" dirty="0">
                <a:latin typeface="Consolas" panose="020B0609020204030204" pitchFamily="49" charset="0"/>
                <a:cs typeface="Consolas" panose="020B0609020204030204" pitchFamily="49" charset="0"/>
              </a:rPr>
              <a:t>	</a:t>
            </a:r>
            <a:r>
              <a:rPr lang="en-US" b="1" dirty="0" err="1">
                <a:latin typeface="Consolas" panose="020B0609020204030204" pitchFamily="49" charset="0"/>
                <a:cs typeface="Consolas" panose="020B0609020204030204" pitchFamily="49" charset="0"/>
              </a:rPr>
              <a:t>MemWE</a:t>
            </a:r>
            <a:r>
              <a:rPr lang="en-US" b="1" dirty="0">
                <a:latin typeface="Consolas" panose="020B0609020204030204" pitchFamily="49" charset="0"/>
                <a:cs typeface="Consolas" panose="020B0609020204030204" pitchFamily="49" charset="0"/>
              </a:rPr>
              <a:t> = </a:t>
            </a:r>
            <a:r>
              <a:rPr lang="en-US" b="1" dirty="0">
                <a:solidFill>
                  <a:srgbClr val="FF0000"/>
                </a:solidFill>
                <a:latin typeface="Consolas" panose="020B0609020204030204" pitchFamily="49" charset="0"/>
                <a:cs typeface="Consolas" panose="020B0609020204030204" pitchFamily="49" charset="0"/>
              </a:rPr>
              <a:t>true</a:t>
            </a:r>
          </a:p>
          <a:p>
            <a:pPr marL="258605" lvl="1" indent="0">
              <a:buNone/>
            </a:pPr>
            <a:r>
              <a:rPr lang="en-US" b="1" dirty="0">
                <a:solidFill>
                  <a:srgbClr val="FF0000"/>
                </a:solidFill>
                <a:latin typeface="Consolas" panose="020B0609020204030204" pitchFamily="49" charset="0"/>
                <a:cs typeface="Consolas" panose="020B0609020204030204" pitchFamily="49" charset="0"/>
              </a:rPr>
              <a:t>else</a:t>
            </a:r>
          </a:p>
          <a:p>
            <a:pPr marL="258605" lvl="1" indent="0">
              <a:buNone/>
            </a:pPr>
            <a:r>
              <a:rPr lang="en-US" b="1" dirty="0">
                <a:latin typeface="Consolas" panose="020B0609020204030204" pitchFamily="49" charset="0"/>
                <a:cs typeface="Consolas" panose="020B0609020204030204" pitchFamily="49" charset="0"/>
              </a:rPr>
              <a:t>	</a:t>
            </a:r>
            <a:r>
              <a:rPr lang="en-US" b="1" dirty="0" err="1">
                <a:latin typeface="Consolas" panose="020B0609020204030204" pitchFamily="49" charset="0"/>
                <a:cs typeface="Consolas" panose="020B0609020204030204" pitchFamily="49" charset="0"/>
              </a:rPr>
              <a:t>MemWE</a:t>
            </a:r>
            <a:r>
              <a:rPr lang="en-US" b="1" dirty="0">
                <a:latin typeface="Consolas" panose="020B0609020204030204" pitchFamily="49" charset="0"/>
                <a:cs typeface="Consolas" panose="020B0609020204030204" pitchFamily="49" charset="0"/>
              </a:rPr>
              <a:t> = </a:t>
            </a:r>
            <a:r>
              <a:rPr lang="en-US" b="1" dirty="0">
                <a:solidFill>
                  <a:srgbClr val="FF0000"/>
                </a:solidFill>
                <a:latin typeface="Consolas" panose="020B0609020204030204" pitchFamily="49" charset="0"/>
                <a:cs typeface="Consolas" panose="020B0609020204030204" pitchFamily="49" charset="0"/>
              </a:rPr>
              <a:t>false</a:t>
            </a:r>
          </a:p>
          <a:p>
            <a:r>
              <a:rPr lang="en-US" dirty="0"/>
              <a:t>or even more tersely:</a:t>
            </a:r>
          </a:p>
          <a:p>
            <a:pPr marL="258605" lvl="1" indent="0">
              <a:buNone/>
            </a:pPr>
            <a:r>
              <a:rPr lang="en-US" b="1" dirty="0" err="1">
                <a:latin typeface="Consolas" panose="020B0609020204030204" pitchFamily="49" charset="0"/>
                <a:cs typeface="Consolas" panose="020B0609020204030204" pitchFamily="49" charset="0"/>
              </a:rPr>
              <a:t>MemWE</a:t>
            </a:r>
            <a:r>
              <a:rPr lang="en-US" b="1" dirty="0">
                <a:latin typeface="Consolas" panose="020B0609020204030204" pitchFamily="49" charset="0"/>
                <a:cs typeface="Consolas" panose="020B0609020204030204" pitchFamily="49" charset="0"/>
              </a:rPr>
              <a:t> = opcode == </a:t>
            </a:r>
            <a:r>
              <a:rPr lang="en-US" b="1" dirty="0" err="1">
                <a:latin typeface="Consolas" panose="020B0609020204030204" pitchFamily="49" charset="0"/>
                <a:cs typeface="Consolas" panose="020B0609020204030204" pitchFamily="49" charset="0"/>
              </a:rPr>
              <a:t>sw</a:t>
            </a:r>
            <a:r>
              <a:rPr lang="en-US" b="1" dirty="0">
                <a:latin typeface="Consolas" panose="020B0609020204030204" pitchFamily="49" charset="0"/>
                <a:cs typeface="Consolas" panose="020B0609020204030204" pitchFamily="49" charset="0"/>
              </a:rPr>
              <a:t> || opcode == </a:t>
            </a:r>
            <a:r>
              <a:rPr lang="en-US" b="1" dirty="0" err="1">
                <a:latin typeface="Consolas" panose="020B0609020204030204" pitchFamily="49" charset="0"/>
                <a:cs typeface="Consolas" panose="020B0609020204030204" pitchFamily="49" charset="0"/>
              </a:rPr>
              <a:t>sb</a:t>
            </a:r>
            <a:r>
              <a:rPr lang="en-US" b="1" dirty="0">
                <a:latin typeface="Consolas" panose="020B0609020204030204" pitchFamily="49" charset="0"/>
                <a:cs typeface="Consolas" panose="020B0609020204030204" pitchFamily="49" charset="0"/>
              </a:rPr>
              <a:t> || opcode == </a:t>
            </a:r>
            <a:r>
              <a:rPr lang="en-US" b="1" dirty="0" err="1">
                <a:latin typeface="Consolas" panose="020B0609020204030204" pitchFamily="49" charset="0"/>
                <a:cs typeface="Consolas" panose="020B0609020204030204" pitchFamily="49" charset="0"/>
              </a:rPr>
              <a:t>sh</a:t>
            </a:r>
            <a:endParaRPr lang="en-US" b="1" dirty="0">
              <a:latin typeface="Consolas" panose="020B0609020204030204" pitchFamily="49" charset="0"/>
              <a:cs typeface="Consolas" panose="020B0609020204030204" pitchFamily="49" charset="0"/>
            </a:endParaRPr>
          </a:p>
          <a:p>
            <a:r>
              <a:rPr lang="en-US" dirty="0"/>
              <a:t>that seems really easy to turn into a circuit!</a:t>
            </a:r>
          </a:p>
        </p:txBody>
      </p:sp>
      <p:sp>
        <p:nvSpPr>
          <p:cNvPr id="4" name="Footer Placeholder 3">
            <a:extLst>
              <a:ext uri="{FF2B5EF4-FFF2-40B4-BE49-F238E27FC236}">
                <a16:creationId xmlns:a16="http://schemas.microsoft.com/office/drawing/2014/main" id="{C57CF71D-3EC9-F947-BD16-AD91F12D27BB}"/>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255E7F7C-4523-5E4F-A295-FCF8B8FE81B1}"/>
              </a:ext>
            </a:extLst>
          </p:cNvPr>
          <p:cNvSpPr>
            <a:spLocks noGrp="1"/>
          </p:cNvSpPr>
          <p:nvPr>
            <p:ph type="sldNum" sz="quarter" idx="12"/>
          </p:nvPr>
        </p:nvSpPr>
        <p:spPr/>
        <p:txBody>
          <a:bodyPr/>
          <a:lstStyle/>
          <a:p>
            <a:fld id="{3552B95B-556F-44BD-91A5-D80C1B9E2BB3}" type="slidenum">
              <a:rPr lang="en-US" smtClean="0"/>
              <a:pPr/>
              <a:t>19</a:t>
            </a:fld>
            <a:endParaRPr lang="en-US"/>
          </a:p>
        </p:txBody>
      </p:sp>
    </p:spTree>
    <p:extLst>
      <p:ext uri="{BB962C8B-B14F-4D97-AF65-F5344CB8AC3E}">
        <p14:creationId xmlns:p14="http://schemas.microsoft.com/office/powerpoint/2010/main" val="232437809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06319-A971-3547-9E3F-65232EF0DD29}"/>
              </a:ext>
            </a:extLst>
          </p:cNvPr>
          <p:cNvSpPr>
            <a:spLocks noGrp="1"/>
          </p:cNvSpPr>
          <p:nvPr>
            <p:ph type="title"/>
          </p:nvPr>
        </p:nvSpPr>
        <p:spPr/>
        <p:txBody>
          <a:bodyPr/>
          <a:lstStyle/>
          <a:p>
            <a:r>
              <a:rPr lang="en-US" dirty="0"/>
              <a:t>Class announcements</a:t>
            </a:r>
          </a:p>
        </p:txBody>
      </p:sp>
      <p:sp>
        <p:nvSpPr>
          <p:cNvPr id="3" name="Content Placeholder 2">
            <a:extLst>
              <a:ext uri="{FF2B5EF4-FFF2-40B4-BE49-F238E27FC236}">
                <a16:creationId xmlns:a16="http://schemas.microsoft.com/office/drawing/2014/main" id="{AA8AD54C-100A-2747-B92D-18C6606CEF37}"/>
              </a:ext>
            </a:extLst>
          </p:cNvPr>
          <p:cNvSpPr>
            <a:spLocks noGrp="1"/>
          </p:cNvSpPr>
          <p:nvPr>
            <p:ph idx="1"/>
          </p:nvPr>
        </p:nvSpPr>
        <p:spPr/>
        <p:txBody>
          <a:bodyPr/>
          <a:lstStyle/>
          <a:p>
            <a:r>
              <a:rPr lang="en-US" dirty="0"/>
              <a:t>:V</a:t>
            </a:r>
          </a:p>
        </p:txBody>
      </p:sp>
      <p:sp>
        <p:nvSpPr>
          <p:cNvPr id="4" name="Footer Placeholder 3">
            <a:extLst>
              <a:ext uri="{FF2B5EF4-FFF2-40B4-BE49-F238E27FC236}">
                <a16:creationId xmlns:a16="http://schemas.microsoft.com/office/drawing/2014/main" id="{540F0237-CD13-E648-8959-C71915F7B3C6}"/>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5EFF80D7-0DD6-EF4D-8CA3-38CCDBAE5F46}"/>
              </a:ext>
            </a:extLst>
          </p:cNvPr>
          <p:cNvSpPr>
            <a:spLocks noGrp="1"/>
          </p:cNvSpPr>
          <p:nvPr>
            <p:ph type="sldNum" sz="quarter" idx="12"/>
          </p:nvPr>
        </p:nvSpPr>
        <p:spPr/>
        <p:txBody>
          <a:bodyPr/>
          <a:lstStyle/>
          <a:p>
            <a:fld id="{3552B95B-556F-44BD-91A5-D80C1B9E2BB3}" type="slidenum">
              <a:rPr lang="en-US" smtClean="0"/>
              <a:pPr/>
              <a:t>2</a:t>
            </a:fld>
            <a:endParaRPr lang="en-US"/>
          </a:p>
        </p:txBody>
      </p:sp>
    </p:spTree>
    <p:extLst>
      <p:ext uri="{BB962C8B-B14F-4D97-AF65-F5344CB8AC3E}">
        <p14:creationId xmlns:p14="http://schemas.microsoft.com/office/powerpoint/2010/main" val="4289188213"/>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&lt;the sound a seal makes&gt;</a:t>
            </a:r>
          </a:p>
        </p:txBody>
      </p:sp>
      <p:sp>
        <p:nvSpPr>
          <p:cNvPr id="13" name="Content Placeholder 12"/>
          <p:cNvSpPr>
            <a:spLocks noGrp="1"/>
          </p:cNvSpPr>
          <p:nvPr>
            <p:ph idx="1"/>
          </p:nvPr>
        </p:nvSpPr>
        <p:spPr>
          <a:xfrm>
            <a:off x="152400" y="495301"/>
            <a:ext cx="8763000" cy="838199"/>
          </a:xfrm>
        </p:spPr>
        <p:txBody>
          <a:bodyPr/>
          <a:lstStyle/>
          <a:p>
            <a:r>
              <a:rPr lang="en-US" dirty="0"/>
              <a:t>those instruction signals are 1 when the opcode is that instruction.</a:t>
            </a:r>
          </a:p>
          <a:p>
            <a:r>
              <a:rPr lang="en-US" dirty="0"/>
              <a:t>so, we just… OR them together in this case.</a:t>
            </a:r>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20</a:t>
            </a:fld>
            <a:endParaRPr lang="en-US"/>
          </a:p>
        </p:txBody>
      </p:sp>
      <p:sp>
        <p:nvSpPr>
          <p:cNvPr id="16" name="TextBox 15"/>
          <p:cNvSpPr txBox="1"/>
          <p:nvPr/>
        </p:nvSpPr>
        <p:spPr>
          <a:xfrm>
            <a:off x="838200" y="1442722"/>
            <a:ext cx="505093" cy="400110"/>
          </a:xfrm>
          <a:prstGeom prst="rect">
            <a:avLst/>
          </a:prstGeom>
          <a:noFill/>
        </p:spPr>
        <p:txBody>
          <a:bodyPr wrap="square" rtlCol="0">
            <a:spAutoFit/>
          </a:bodyPr>
          <a:lstStyle/>
          <a:p>
            <a:pPr algn="r"/>
            <a:r>
              <a:rPr lang="en-US" sz="2000" b="1" i="1" dirty="0" err="1">
                <a:solidFill>
                  <a:srgbClr val="00B0F0"/>
                </a:solidFill>
              </a:rPr>
              <a:t>sw</a:t>
            </a:r>
            <a:endParaRPr lang="en-US" sz="2000" b="1" i="1" dirty="0">
              <a:solidFill>
                <a:srgbClr val="00B0F0"/>
              </a:solidFill>
            </a:endParaRPr>
          </a:p>
        </p:txBody>
      </p:sp>
      <p:sp>
        <p:nvSpPr>
          <p:cNvPr id="17" name="TextBox 16"/>
          <p:cNvSpPr txBox="1"/>
          <p:nvPr/>
        </p:nvSpPr>
        <p:spPr>
          <a:xfrm>
            <a:off x="838200" y="1842832"/>
            <a:ext cx="505093" cy="400110"/>
          </a:xfrm>
          <a:prstGeom prst="rect">
            <a:avLst/>
          </a:prstGeom>
          <a:noFill/>
        </p:spPr>
        <p:txBody>
          <a:bodyPr wrap="square" rtlCol="0">
            <a:spAutoFit/>
          </a:bodyPr>
          <a:lstStyle/>
          <a:p>
            <a:pPr algn="r"/>
            <a:r>
              <a:rPr lang="en-US" sz="2000" b="1" i="1" dirty="0" err="1">
                <a:solidFill>
                  <a:srgbClr val="00B0F0"/>
                </a:solidFill>
              </a:rPr>
              <a:t>sh</a:t>
            </a:r>
            <a:endParaRPr lang="en-US" sz="2000" b="1" i="1" dirty="0">
              <a:solidFill>
                <a:srgbClr val="00B0F0"/>
              </a:solidFill>
            </a:endParaRPr>
          </a:p>
        </p:txBody>
      </p:sp>
      <p:sp>
        <p:nvSpPr>
          <p:cNvPr id="18" name="TextBox 17"/>
          <p:cNvSpPr txBox="1"/>
          <p:nvPr/>
        </p:nvSpPr>
        <p:spPr>
          <a:xfrm>
            <a:off x="838200" y="2242942"/>
            <a:ext cx="505093" cy="400110"/>
          </a:xfrm>
          <a:prstGeom prst="rect">
            <a:avLst/>
          </a:prstGeom>
          <a:noFill/>
        </p:spPr>
        <p:txBody>
          <a:bodyPr wrap="square" rtlCol="0">
            <a:spAutoFit/>
          </a:bodyPr>
          <a:lstStyle/>
          <a:p>
            <a:pPr algn="r"/>
            <a:r>
              <a:rPr lang="en-US" sz="2000" b="1" i="1" dirty="0" err="1">
                <a:solidFill>
                  <a:srgbClr val="00B0F0"/>
                </a:solidFill>
              </a:rPr>
              <a:t>sb</a:t>
            </a:r>
            <a:endParaRPr lang="en-US" sz="2000" b="1" i="1" dirty="0">
              <a:solidFill>
                <a:srgbClr val="00B0F0"/>
              </a:solidFill>
            </a:endParaRPr>
          </a:p>
        </p:txBody>
      </p:sp>
      <p:grpSp>
        <p:nvGrpSpPr>
          <p:cNvPr id="20" name="Group 19"/>
          <p:cNvGrpSpPr/>
          <p:nvPr/>
        </p:nvGrpSpPr>
        <p:grpSpPr>
          <a:xfrm>
            <a:off x="1600200" y="1442722"/>
            <a:ext cx="1676400" cy="1239278"/>
            <a:chOff x="6260787" y="2304312"/>
            <a:chExt cx="2097906" cy="1239278"/>
          </a:xfrm>
        </p:grpSpPr>
        <p:cxnSp>
          <p:nvCxnSpPr>
            <p:cNvPr id="21" name="Straight Connector 20"/>
            <p:cNvCxnSpPr/>
            <p:nvPr/>
          </p:nvCxnSpPr>
          <p:spPr>
            <a:xfrm flipH="1">
              <a:off x="7824531" y="2923936"/>
              <a:ext cx="53416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Freeform: Shape 55"/>
            <p:cNvSpPr/>
            <p:nvPr/>
          </p:nvSpPr>
          <p:spPr>
            <a:xfrm>
              <a:off x="6262581" y="2304312"/>
              <a:ext cx="1554479" cy="619630"/>
            </a:xfrm>
            <a:custGeom>
              <a:avLst/>
              <a:gdLst>
                <a:gd name="connsiteX0" fmla="*/ 0 w 1740665"/>
                <a:gd name="connsiteY0" fmla="*/ 0 h 1090670"/>
                <a:gd name="connsiteX1" fmla="*/ 914400 w 1740665"/>
                <a:gd name="connsiteY1" fmla="*/ 231354 h 1090670"/>
                <a:gd name="connsiteX2" fmla="*/ 1740665 w 1740665"/>
                <a:gd name="connsiteY2" fmla="*/ 1090670 h 1090670"/>
                <a:gd name="connsiteX0" fmla="*/ 0 w 1740665"/>
                <a:gd name="connsiteY0" fmla="*/ 0 h 1090670"/>
                <a:gd name="connsiteX1" fmla="*/ 1046603 w 1740665"/>
                <a:gd name="connsiteY1" fmla="*/ 253388 h 1090670"/>
                <a:gd name="connsiteX2" fmla="*/ 1740665 w 1740665"/>
                <a:gd name="connsiteY2" fmla="*/ 1090670 h 1090670"/>
                <a:gd name="connsiteX0" fmla="*/ 0 w 1740665"/>
                <a:gd name="connsiteY0" fmla="*/ 0 h 1090670"/>
                <a:gd name="connsiteX1" fmla="*/ 1145755 w 1740665"/>
                <a:gd name="connsiteY1" fmla="*/ 308473 h 1090670"/>
                <a:gd name="connsiteX2" fmla="*/ 1740665 w 1740665"/>
                <a:gd name="connsiteY2" fmla="*/ 1090670 h 1090670"/>
                <a:gd name="connsiteX0" fmla="*/ 0 w 1740665"/>
                <a:gd name="connsiteY0" fmla="*/ 0 h 1090670"/>
                <a:gd name="connsiteX1" fmla="*/ 1145755 w 1740665"/>
                <a:gd name="connsiteY1" fmla="*/ 308473 h 1090670"/>
                <a:gd name="connsiteX2" fmla="*/ 1740665 w 1740665"/>
                <a:gd name="connsiteY2" fmla="*/ 1090670 h 1090670"/>
                <a:gd name="connsiteX0" fmla="*/ 0 w 1740665"/>
                <a:gd name="connsiteY0" fmla="*/ 0 h 1090670"/>
                <a:gd name="connsiteX1" fmla="*/ 1145755 w 1740665"/>
                <a:gd name="connsiteY1" fmla="*/ 308473 h 1090670"/>
                <a:gd name="connsiteX2" fmla="*/ 1740665 w 1740665"/>
                <a:gd name="connsiteY2" fmla="*/ 1090670 h 1090670"/>
                <a:gd name="connsiteX0" fmla="*/ 0 w 1740665"/>
                <a:gd name="connsiteY0" fmla="*/ 0 h 1090670"/>
                <a:gd name="connsiteX1" fmla="*/ 1145755 w 1740665"/>
                <a:gd name="connsiteY1" fmla="*/ 308473 h 1090670"/>
                <a:gd name="connsiteX2" fmla="*/ 1740665 w 1740665"/>
                <a:gd name="connsiteY2" fmla="*/ 1090670 h 1090670"/>
              </a:gdLst>
              <a:ahLst/>
              <a:cxnLst>
                <a:cxn ang="0">
                  <a:pos x="connsiteX0" y="connsiteY0"/>
                </a:cxn>
                <a:cxn ang="0">
                  <a:pos x="connsiteX1" y="connsiteY1"/>
                </a:cxn>
                <a:cxn ang="0">
                  <a:pos x="connsiteX2" y="connsiteY2"/>
                </a:cxn>
              </a:cxnLst>
              <a:rect l="l" t="t" r="r" b="b"/>
              <a:pathLst>
                <a:path w="1740665" h="1090670">
                  <a:moveTo>
                    <a:pt x="0" y="0"/>
                  </a:moveTo>
                  <a:cubicBezTo>
                    <a:pt x="312144" y="24788"/>
                    <a:pt x="822593" y="27543"/>
                    <a:pt x="1145755" y="308473"/>
                  </a:cubicBezTo>
                  <a:cubicBezTo>
                    <a:pt x="1468917" y="589403"/>
                    <a:pt x="1494622" y="564614"/>
                    <a:pt x="1740665" y="109067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56"/>
            <p:cNvSpPr/>
            <p:nvPr/>
          </p:nvSpPr>
          <p:spPr>
            <a:xfrm flipV="1">
              <a:off x="6260787" y="2923960"/>
              <a:ext cx="1554479" cy="619630"/>
            </a:xfrm>
            <a:custGeom>
              <a:avLst/>
              <a:gdLst>
                <a:gd name="connsiteX0" fmla="*/ 0 w 1740665"/>
                <a:gd name="connsiteY0" fmla="*/ 0 h 1090670"/>
                <a:gd name="connsiteX1" fmla="*/ 914400 w 1740665"/>
                <a:gd name="connsiteY1" fmla="*/ 231354 h 1090670"/>
                <a:gd name="connsiteX2" fmla="*/ 1740665 w 1740665"/>
                <a:gd name="connsiteY2" fmla="*/ 1090670 h 1090670"/>
                <a:gd name="connsiteX0" fmla="*/ 0 w 1740665"/>
                <a:gd name="connsiteY0" fmla="*/ 0 h 1090670"/>
                <a:gd name="connsiteX1" fmla="*/ 1046603 w 1740665"/>
                <a:gd name="connsiteY1" fmla="*/ 253388 h 1090670"/>
                <a:gd name="connsiteX2" fmla="*/ 1740665 w 1740665"/>
                <a:gd name="connsiteY2" fmla="*/ 1090670 h 1090670"/>
                <a:gd name="connsiteX0" fmla="*/ 0 w 1740665"/>
                <a:gd name="connsiteY0" fmla="*/ 0 h 1090670"/>
                <a:gd name="connsiteX1" fmla="*/ 1145755 w 1740665"/>
                <a:gd name="connsiteY1" fmla="*/ 308473 h 1090670"/>
                <a:gd name="connsiteX2" fmla="*/ 1740665 w 1740665"/>
                <a:gd name="connsiteY2" fmla="*/ 1090670 h 1090670"/>
                <a:gd name="connsiteX0" fmla="*/ 0 w 1740665"/>
                <a:gd name="connsiteY0" fmla="*/ 0 h 1090670"/>
                <a:gd name="connsiteX1" fmla="*/ 1145755 w 1740665"/>
                <a:gd name="connsiteY1" fmla="*/ 308473 h 1090670"/>
                <a:gd name="connsiteX2" fmla="*/ 1740665 w 1740665"/>
                <a:gd name="connsiteY2" fmla="*/ 1090670 h 1090670"/>
                <a:gd name="connsiteX0" fmla="*/ 0 w 1740665"/>
                <a:gd name="connsiteY0" fmla="*/ 0 h 1090670"/>
                <a:gd name="connsiteX1" fmla="*/ 1145755 w 1740665"/>
                <a:gd name="connsiteY1" fmla="*/ 308473 h 1090670"/>
                <a:gd name="connsiteX2" fmla="*/ 1740665 w 1740665"/>
                <a:gd name="connsiteY2" fmla="*/ 1090670 h 1090670"/>
                <a:gd name="connsiteX0" fmla="*/ 0 w 1740665"/>
                <a:gd name="connsiteY0" fmla="*/ 0 h 1090670"/>
                <a:gd name="connsiteX1" fmla="*/ 1145755 w 1740665"/>
                <a:gd name="connsiteY1" fmla="*/ 308473 h 1090670"/>
                <a:gd name="connsiteX2" fmla="*/ 1740665 w 1740665"/>
                <a:gd name="connsiteY2" fmla="*/ 1090670 h 1090670"/>
              </a:gdLst>
              <a:ahLst/>
              <a:cxnLst>
                <a:cxn ang="0">
                  <a:pos x="connsiteX0" y="connsiteY0"/>
                </a:cxn>
                <a:cxn ang="0">
                  <a:pos x="connsiteX1" y="connsiteY1"/>
                </a:cxn>
                <a:cxn ang="0">
                  <a:pos x="connsiteX2" y="connsiteY2"/>
                </a:cxn>
              </a:cxnLst>
              <a:rect l="l" t="t" r="r" b="b"/>
              <a:pathLst>
                <a:path w="1740665" h="1090670">
                  <a:moveTo>
                    <a:pt x="0" y="0"/>
                  </a:moveTo>
                  <a:cubicBezTo>
                    <a:pt x="312144" y="24788"/>
                    <a:pt x="822593" y="27543"/>
                    <a:pt x="1145755" y="308473"/>
                  </a:cubicBezTo>
                  <a:cubicBezTo>
                    <a:pt x="1468917" y="589403"/>
                    <a:pt x="1494622" y="564614"/>
                    <a:pt x="1740665" y="109067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54"/>
            <p:cNvSpPr/>
            <p:nvPr/>
          </p:nvSpPr>
          <p:spPr>
            <a:xfrm>
              <a:off x="6267831" y="2311491"/>
              <a:ext cx="277888" cy="1230560"/>
            </a:xfrm>
            <a:custGeom>
              <a:avLst/>
              <a:gdLst>
                <a:gd name="connsiteX0" fmla="*/ 0 w 311172"/>
                <a:gd name="connsiteY0" fmla="*/ 0 h 1377950"/>
                <a:gd name="connsiteX1" fmla="*/ 311150 w 311172"/>
                <a:gd name="connsiteY1" fmla="*/ 647700 h 1377950"/>
                <a:gd name="connsiteX2" fmla="*/ 12700 w 311172"/>
                <a:gd name="connsiteY2" fmla="*/ 1377950 h 1377950"/>
              </a:gdLst>
              <a:ahLst/>
              <a:cxnLst>
                <a:cxn ang="0">
                  <a:pos x="connsiteX0" y="connsiteY0"/>
                </a:cxn>
                <a:cxn ang="0">
                  <a:pos x="connsiteX1" y="connsiteY1"/>
                </a:cxn>
                <a:cxn ang="0">
                  <a:pos x="connsiteX2" y="connsiteY2"/>
                </a:cxn>
              </a:cxnLst>
              <a:rect l="l" t="t" r="r" b="b"/>
              <a:pathLst>
                <a:path w="311172" h="1377950">
                  <a:moveTo>
                    <a:pt x="0" y="0"/>
                  </a:moveTo>
                  <a:cubicBezTo>
                    <a:pt x="154516" y="209021"/>
                    <a:pt x="309033" y="418042"/>
                    <a:pt x="311150" y="647700"/>
                  </a:cubicBezTo>
                  <a:cubicBezTo>
                    <a:pt x="313267" y="877358"/>
                    <a:pt x="162983" y="1127654"/>
                    <a:pt x="12700" y="137795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8" name="Straight Arrow Connector 27"/>
          <p:cNvCxnSpPr/>
          <p:nvPr/>
        </p:nvCxnSpPr>
        <p:spPr>
          <a:xfrm>
            <a:off x="1257300" y="1671322"/>
            <a:ext cx="495300" cy="0"/>
          </a:xfrm>
          <a:prstGeom prst="straightConnector1">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1257300" y="2075046"/>
            <a:ext cx="570584" cy="0"/>
          </a:xfrm>
          <a:prstGeom prst="straightConnector1">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1257300" y="2478770"/>
            <a:ext cx="444500" cy="0"/>
          </a:xfrm>
          <a:prstGeom prst="straightConnector1">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3276600" y="1842832"/>
            <a:ext cx="1524000" cy="400110"/>
          </a:xfrm>
          <a:prstGeom prst="rect">
            <a:avLst/>
          </a:prstGeom>
          <a:noFill/>
        </p:spPr>
        <p:txBody>
          <a:bodyPr wrap="square" rtlCol="0">
            <a:spAutoFit/>
          </a:bodyPr>
          <a:lstStyle/>
          <a:p>
            <a:r>
              <a:rPr lang="en-US" sz="2000" i="1" dirty="0" err="1"/>
              <a:t>MemWE</a:t>
            </a:r>
            <a:endParaRPr lang="en-US" sz="2000" i="1" dirty="0"/>
          </a:p>
        </p:txBody>
      </p:sp>
      <p:sp>
        <p:nvSpPr>
          <p:cNvPr id="35" name="TextBox 34"/>
          <p:cNvSpPr txBox="1"/>
          <p:nvPr/>
        </p:nvSpPr>
        <p:spPr>
          <a:xfrm>
            <a:off x="4725317" y="1477284"/>
            <a:ext cx="4075784" cy="1446550"/>
          </a:xfrm>
          <a:prstGeom prst="rect">
            <a:avLst/>
          </a:prstGeom>
          <a:noFill/>
        </p:spPr>
        <p:txBody>
          <a:bodyPr wrap="square" rtlCol="0">
            <a:spAutoFit/>
          </a:bodyPr>
          <a:lstStyle/>
          <a:p>
            <a:pPr algn="ctr"/>
            <a:r>
              <a:rPr lang="en-US" sz="2200" dirty="0">
                <a:latin typeface="Segoe UI" charset="0"/>
                <a:ea typeface="Segoe UI" charset="0"/>
                <a:cs typeface="Segoe UI" charset="0"/>
              </a:rPr>
              <a:t>this says, "if we are executing a </a:t>
            </a:r>
            <a:r>
              <a:rPr lang="en-US" sz="2200" b="1" dirty="0" err="1">
                <a:solidFill>
                  <a:srgbClr val="FF0000"/>
                </a:solidFill>
                <a:latin typeface="Consolas" panose="020B0609020204030204" pitchFamily="49" charset="0"/>
                <a:ea typeface="Segoe UI" charset="0"/>
                <a:cs typeface="Consolas" panose="020B0609020204030204" pitchFamily="49" charset="0"/>
              </a:rPr>
              <a:t>sw</a:t>
            </a:r>
            <a:r>
              <a:rPr lang="en-US" sz="2200" dirty="0">
                <a:latin typeface="Segoe UI" charset="0"/>
                <a:ea typeface="Segoe UI" charset="0"/>
                <a:cs typeface="Segoe UI" charset="0"/>
              </a:rPr>
              <a:t>, or a </a:t>
            </a:r>
            <a:r>
              <a:rPr lang="en-US" sz="2200" b="1" dirty="0" err="1">
                <a:solidFill>
                  <a:srgbClr val="FF0000"/>
                </a:solidFill>
                <a:latin typeface="Consolas" panose="020B0609020204030204" pitchFamily="49" charset="0"/>
                <a:ea typeface="Segoe UI" charset="0"/>
                <a:cs typeface="Consolas" panose="020B0609020204030204" pitchFamily="49" charset="0"/>
              </a:rPr>
              <a:t>sh</a:t>
            </a:r>
            <a:r>
              <a:rPr lang="en-US" sz="2200" dirty="0">
                <a:latin typeface="Segoe UI" charset="0"/>
                <a:ea typeface="Segoe UI" charset="0"/>
                <a:cs typeface="Segoe UI" charset="0"/>
              </a:rPr>
              <a:t>, or a </a:t>
            </a:r>
            <a:r>
              <a:rPr lang="en-US" sz="2200" b="1" dirty="0" err="1">
                <a:solidFill>
                  <a:srgbClr val="FF0000"/>
                </a:solidFill>
                <a:latin typeface="Consolas" panose="020B0609020204030204" pitchFamily="49" charset="0"/>
                <a:ea typeface="Segoe UI" charset="0"/>
                <a:cs typeface="Consolas" panose="020B0609020204030204" pitchFamily="49" charset="0"/>
              </a:rPr>
              <a:t>sb</a:t>
            </a:r>
            <a:r>
              <a:rPr lang="en-US" sz="2200" dirty="0">
                <a:latin typeface="Segoe UI" charset="0"/>
                <a:ea typeface="Segoe UI" charset="0"/>
                <a:cs typeface="Segoe UI" charset="0"/>
              </a:rPr>
              <a:t> instruction, we are writing to memory, so turn on its write enable."</a:t>
            </a:r>
          </a:p>
        </p:txBody>
      </p:sp>
      <p:sp>
        <p:nvSpPr>
          <p:cNvPr id="26" name="TextBox 25">
            <a:extLst>
              <a:ext uri="{FF2B5EF4-FFF2-40B4-BE49-F238E27FC236}">
                <a16:creationId xmlns:a16="http://schemas.microsoft.com/office/drawing/2014/main" id="{C49967C1-C93E-2842-8DB0-95B86047F69E}"/>
              </a:ext>
            </a:extLst>
          </p:cNvPr>
          <p:cNvSpPr txBox="1"/>
          <p:nvPr/>
        </p:nvSpPr>
        <p:spPr>
          <a:xfrm>
            <a:off x="875384" y="3087338"/>
            <a:ext cx="7201816" cy="430887"/>
          </a:xfrm>
          <a:prstGeom prst="rect">
            <a:avLst/>
          </a:prstGeom>
          <a:noFill/>
        </p:spPr>
        <p:txBody>
          <a:bodyPr wrap="square" rtlCol="0">
            <a:spAutoFit/>
          </a:bodyPr>
          <a:lstStyle/>
          <a:p>
            <a:pPr algn="ctr"/>
            <a:r>
              <a:rPr lang="en-US" sz="2200" dirty="0">
                <a:latin typeface="Segoe UI" charset="0"/>
                <a:ea typeface="Segoe UI" charset="0"/>
                <a:cs typeface="Segoe UI" charset="0"/>
              </a:rPr>
              <a:t>other single-bit control signals can be done similarly.</a:t>
            </a:r>
          </a:p>
        </p:txBody>
      </p:sp>
      <p:sp>
        <p:nvSpPr>
          <p:cNvPr id="27" name="TextBox 26">
            <a:extLst>
              <a:ext uri="{FF2B5EF4-FFF2-40B4-BE49-F238E27FC236}">
                <a16:creationId xmlns:a16="http://schemas.microsoft.com/office/drawing/2014/main" id="{D12623E9-66A8-134F-88FD-9CC07F083A81}"/>
              </a:ext>
            </a:extLst>
          </p:cNvPr>
          <p:cNvSpPr txBox="1"/>
          <p:nvPr/>
        </p:nvSpPr>
        <p:spPr>
          <a:xfrm>
            <a:off x="875384" y="3611541"/>
            <a:ext cx="7201816" cy="430887"/>
          </a:xfrm>
          <a:prstGeom prst="rect">
            <a:avLst/>
          </a:prstGeom>
          <a:noFill/>
        </p:spPr>
        <p:txBody>
          <a:bodyPr wrap="square" rtlCol="0">
            <a:spAutoFit/>
          </a:bodyPr>
          <a:lstStyle/>
          <a:p>
            <a:pPr algn="ctr"/>
            <a:r>
              <a:rPr lang="en-US" sz="2200" dirty="0">
                <a:latin typeface="Segoe UI" charset="0"/>
                <a:ea typeface="Segoe UI" charset="0"/>
                <a:cs typeface="Segoe UI" charset="0"/>
              </a:rPr>
              <a:t>consider </a:t>
            </a:r>
            <a:r>
              <a:rPr lang="en-US" sz="2200" b="1" dirty="0" err="1">
                <a:latin typeface="Segoe UI" charset="0"/>
                <a:ea typeface="Segoe UI" charset="0"/>
                <a:cs typeface="Segoe UI" charset="0"/>
              </a:rPr>
              <a:t>RegWE</a:t>
            </a:r>
            <a:r>
              <a:rPr lang="en-US" sz="2200" dirty="0">
                <a:latin typeface="Segoe UI" charset="0"/>
                <a:ea typeface="Segoe UI" charset="0"/>
                <a:cs typeface="Segoe UI" charset="0"/>
              </a:rPr>
              <a:t>, </a:t>
            </a:r>
            <a:r>
              <a:rPr lang="en-US" sz="2200" b="1" dirty="0" err="1">
                <a:latin typeface="Segoe UI" charset="0"/>
                <a:ea typeface="Segoe UI" charset="0"/>
                <a:cs typeface="Segoe UI" charset="0"/>
              </a:rPr>
              <a:t>RegDataSrc</a:t>
            </a:r>
            <a:r>
              <a:rPr lang="en-US" sz="2200" dirty="0">
                <a:latin typeface="Segoe UI" charset="0"/>
                <a:ea typeface="Segoe UI" charset="0"/>
                <a:cs typeface="Segoe UI" charset="0"/>
              </a:rPr>
              <a:t>, </a:t>
            </a:r>
            <a:r>
              <a:rPr lang="en-US" sz="2200" b="1" dirty="0" err="1">
                <a:latin typeface="Segoe UI" charset="0"/>
                <a:ea typeface="Segoe UI" charset="0"/>
                <a:cs typeface="Segoe UI" charset="0"/>
              </a:rPr>
              <a:t>ALUSrc</a:t>
            </a:r>
            <a:r>
              <a:rPr lang="en-US" sz="2200" dirty="0">
                <a:latin typeface="Segoe UI" charset="0"/>
                <a:ea typeface="Segoe UI" charset="0"/>
                <a:cs typeface="Segoe UI" charset="0"/>
              </a:rPr>
              <a:t>…</a:t>
            </a:r>
          </a:p>
        </p:txBody>
      </p:sp>
    </p:spTree>
    <p:extLst>
      <p:ext uri="{BB962C8B-B14F-4D97-AF65-F5344CB8AC3E}">
        <p14:creationId xmlns:p14="http://schemas.microsoft.com/office/powerpoint/2010/main" val="15439819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34" grpId="0"/>
      <p:bldP spid="35" grpId="0"/>
      <p:bldP spid="26" grpId="0"/>
      <p:bldP spid="2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Multi-bit control signals</a:t>
            </a:r>
          </a:p>
        </p:txBody>
      </p:sp>
      <p:sp>
        <p:nvSpPr>
          <p:cNvPr id="3" name="Content Placeholder 2"/>
          <p:cNvSpPr>
            <a:spLocks noGrp="1"/>
          </p:cNvSpPr>
          <p:nvPr>
            <p:ph idx="1"/>
          </p:nvPr>
        </p:nvSpPr>
        <p:spPr>
          <a:xfrm>
            <a:off x="152400" y="495301"/>
            <a:ext cx="8991600" cy="1129366"/>
          </a:xfrm>
        </p:spPr>
        <p:txBody>
          <a:bodyPr>
            <a:normAutofit/>
          </a:bodyPr>
          <a:lstStyle/>
          <a:p>
            <a:r>
              <a:rPr lang="en-US" dirty="0">
                <a:latin typeface="Segoe UI" charset="0"/>
                <a:ea typeface="Segoe UI" charset="0"/>
                <a:cs typeface="Segoe UI" charset="0"/>
              </a:rPr>
              <a:t>what about </a:t>
            </a:r>
            <a:r>
              <a:rPr lang="en-US" b="1" dirty="0">
                <a:latin typeface="Segoe UI" charset="0"/>
                <a:ea typeface="Segoe UI" charset="0"/>
                <a:cs typeface="Segoe UI" charset="0"/>
              </a:rPr>
              <a:t>multi-bit control signals, </a:t>
            </a:r>
            <a:r>
              <a:rPr lang="en-US" dirty="0">
                <a:latin typeface="Segoe UI" charset="0"/>
                <a:ea typeface="Segoe UI" charset="0"/>
                <a:cs typeface="Segoe UI" charset="0"/>
              </a:rPr>
              <a:t>like </a:t>
            </a:r>
            <a:r>
              <a:rPr lang="en-US" b="1" dirty="0" err="1">
                <a:latin typeface="Consolas" panose="020B0609020204030204" pitchFamily="49" charset="0"/>
                <a:ea typeface="Segoe UI" charset="0"/>
                <a:cs typeface="Consolas" panose="020B0609020204030204" pitchFamily="49" charset="0"/>
              </a:rPr>
              <a:t>ALUOp</a:t>
            </a:r>
            <a:r>
              <a:rPr lang="en-US" dirty="0">
                <a:latin typeface="Segoe UI" charset="0"/>
                <a:ea typeface="Segoe UI" charset="0"/>
                <a:cs typeface="Segoe UI" charset="0"/>
              </a:rPr>
              <a:t>? </a:t>
            </a:r>
          </a:p>
          <a:p>
            <a:pPr lvl="1"/>
            <a:r>
              <a:rPr lang="en-US" dirty="0">
                <a:latin typeface="Segoe UI" charset="0"/>
                <a:ea typeface="Segoe UI" charset="0"/>
                <a:cs typeface="Segoe UI" charset="0"/>
              </a:rPr>
              <a:t>that might be as much as 4 bits to select a dozen operations.</a:t>
            </a:r>
            <a:endParaRPr lang="en-US" dirty="0"/>
          </a:p>
          <a:p>
            <a:r>
              <a:rPr lang="en-US" dirty="0"/>
              <a:t>one approach is to use enormous </a:t>
            </a:r>
            <a:r>
              <a:rPr lang="en-US" dirty="0" err="1"/>
              <a:t>MUXes</a:t>
            </a:r>
            <a:r>
              <a:rPr lang="en-US" dirty="0"/>
              <a:t> to select constants.</a:t>
            </a:r>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21</a:t>
            </a:fld>
            <a:endParaRPr lang="en-US"/>
          </a:p>
        </p:txBody>
      </p:sp>
      <p:sp>
        <p:nvSpPr>
          <p:cNvPr id="6" name="Trapezoid 5"/>
          <p:cNvSpPr/>
          <p:nvPr/>
        </p:nvSpPr>
        <p:spPr>
          <a:xfrm rot="16200000" flipH="1" flipV="1">
            <a:off x="1339495" y="4059522"/>
            <a:ext cx="5054072" cy="821229"/>
          </a:xfrm>
          <a:prstGeom prst="trapezoid">
            <a:avLst>
              <a:gd name="adj" fmla="val 45396"/>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331159" y="1624667"/>
            <a:ext cx="1065492" cy="400110"/>
          </a:xfrm>
          <a:prstGeom prst="rect">
            <a:avLst/>
          </a:prstGeom>
          <a:noFill/>
        </p:spPr>
        <p:txBody>
          <a:bodyPr wrap="square" rtlCol="0">
            <a:spAutoFit/>
          </a:bodyPr>
          <a:lstStyle/>
          <a:p>
            <a:pPr algn="r"/>
            <a:r>
              <a:rPr lang="en-US" sz="2000" i="1" dirty="0"/>
              <a:t>opcode</a:t>
            </a:r>
          </a:p>
        </p:txBody>
      </p:sp>
      <p:grpSp>
        <p:nvGrpSpPr>
          <p:cNvPr id="426" name="Group 425"/>
          <p:cNvGrpSpPr/>
          <p:nvPr/>
        </p:nvGrpSpPr>
        <p:grpSpPr>
          <a:xfrm>
            <a:off x="2761648" y="2120371"/>
            <a:ext cx="685800" cy="4359124"/>
            <a:chOff x="2743200" y="1333500"/>
            <a:chExt cx="685800" cy="4359124"/>
          </a:xfrm>
        </p:grpSpPr>
        <p:cxnSp>
          <p:nvCxnSpPr>
            <p:cNvPr id="8" name="Straight Arrow Connector 7"/>
            <p:cNvCxnSpPr/>
            <p:nvPr/>
          </p:nvCxnSpPr>
          <p:spPr>
            <a:xfrm>
              <a:off x="2743200" y="1333500"/>
              <a:ext cx="6858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743200" y="1699381"/>
              <a:ext cx="6858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743200" y="2065262"/>
              <a:ext cx="6858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743200" y="2431143"/>
              <a:ext cx="6858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743200" y="2797024"/>
              <a:ext cx="6858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743200" y="3162905"/>
              <a:ext cx="6858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743200" y="3528786"/>
              <a:ext cx="6858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743200" y="3894667"/>
              <a:ext cx="6858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743200" y="4229100"/>
              <a:ext cx="6858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743200" y="4594981"/>
              <a:ext cx="6858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743200" y="4960862"/>
              <a:ext cx="6858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743200" y="5326743"/>
              <a:ext cx="6858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743200" y="5692624"/>
              <a:ext cx="6858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404" name="Elbow Connector 403"/>
          <p:cNvCxnSpPr>
            <a:stCxn id="7" idx="3"/>
            <a:endCxn id="6" idx="1"/>
          </p:cNvCxnSpPr>
          <p:nvPr/>
        </p:nvCxnSpPr>
        <p:spPr>
          <a:xfrm>
            <a:off x="3396651" y="1824722"/>
            <a:ext cx="469879" cy="304782"/>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7" name="Straight Arrow Connector 406"/>
          <p:cNvCxnSpPr/>
          <p:nvPr/>
        </p:nvCxnSpPr>
        <p:spPr>
          <a:xfrm>
            <a:off x="4277146" y="4502189"/>
            <a:ext cx="6858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08" name="TextBox 407"/>
          <p:cNvSpPr txBox="1"/>
          <p:nvPr/>
        </p:nvSpPr>
        <p:spPr>
          <a:xfrm>
            <a:off x="4954478" y="4302134"/>
            <a:ext cx="1083770" cy="400110"/>
          </a:xfrm>
          <a:prstGeom prst="rect">
            <a:avLst/>
          </a:prstGeom>
          <a:noFill/>
        </p:spPr>
        <p:txBody>
          <a:bodyPr wrap="square" rtlCol="0">
            <a:spAutoFit/>
          </a:bodyPr>
          <a:lstStyle/>
          <a:p>
            <a:r>
              <a:rPr lang="en-US" sz="2000" b="1" i="1" dirty="0" err="1">
                <a:solidFill>
                  <a:srgbClr val="00B0F0"/>
                </a:solidFill>
              </a:rPr>
              <a:t>ALUOp</a:t>
            </a:r>
            <a:endParaRPr lang="en-US" sz="2000" b="1" i="1" dirty="0">
              <a:solidFill>
                <a:srgbClr val="00B0F0"/>
              </a:solidFill>
            </a:endParaRPr>
          </a:p>
        </p:txBody>
      </p:sp>
      <p:grpSp>
        <p:nvGrpSpPr>
          <p:cNvPr id="425" name="Group 424"/>
          <p:cNvGrpSpPr/>
          <p:nvPr/>
        </p:nvGrpSpPr>
        <p:grpSpPr>
          <a:xfrm>
            <a:off x="364065" y="1929449"/>
            <a:ext cx="2980268" cy="4680161"/>
            <a:chOff x="152400" y="1142578"/>
            <a:chExt cx="2980268" cy="4680161"/>
          </a:xfrm>
        </p:grpSpPr>
        <p:sp>
          <p:nvSpPr>
            <p:cNvPr id="409" name="TextBox 408"/>
            <p:cNvSpPr txBox="1"/>
            <p:nvPr/>
          </p:nvSpPr>
          <p:spPr>
            <a:xfrm>
              <a:off x="152400" y="1142578"/>
              <a:ext cx="2971800" cy="400110"/>
            </a:xfrm>
            <a:prstGeom prst="rect">
              <a:avLst/>
            </a:prstGeom>
            <a:noFill/>
          </p:spPr>
          <p:txBody>
            <a:bodyPr wrap="square" rtlCol="0">
              <a:spAutoFit/>
            </a:bodyPr>
            <a:lstStyle/>
            <a:p>
              <a:r>
                <a:rPr lang="en-US" sz="2000" i="1" dirty="0" err="1"/>
                <a:t>ALUOp</a:t>
              </a:r>
              <a:r>
                <a:rPr lang="en-US" sz="2000" i="1" dirty="0"/>
                <a:t> for opcode 0</a:t>
              </a:r>
            </a:p>
          </p:txBody>
        </p:sp>
        <p:sp>
          <p:nvSpPr>
            <p:cNvPr id="410" name="TextBox 409"/>
            <p:cNvSpPr txBox="1"/>
            <p:nvPr/>
          </p:nvSpPr>
          <p:spPr>
            <a:xfrm>
              <a:off x="152400" y="1497936"/>
              <a:ext cx="2971800" cy="400110"/>
            </a:xfrm>
            <a:prstGeom prst="rect">
              <a:avLst/>
            </a:prstGeom>
            <a:noFill/>
          </p:spPr>
          <p:txBody>
            <a:bodyPr wrap="square" rtlCol="0">
              <a:spAutoFit/>
            </a:bodyPr>
            <a:lstStyle/>
            <a:p>
              <a:r>
                <a:rPr lang="en-US" sz="2000" i="1" dirty="0" err="1"/>
                <a:t>ALUOp</a:t>
              </a:r>
              <a:r>
                <a:rPr lang="en-US" sz="2000" i="1" dirty="0"/>
                <a:t> for opcode 1</a:t>
              </a:r>
            </a:p>
          </p:txBody>
        </p:sp>
        <p:sp>
          <p:nvSpPr>
            <p:cNvPr id="411" name="TextBox 410"/>
            <p:cNvSpPr txBox="1"/>
            <p:nvPr/>
          </p:nvSpPr>
          <p:spPr>
            <a:xfrm>
              <a:off x="152400" y="1853294"/>
              <a:ext cx="2971800" cy="400110"/>
            </a:xfrm>
            <a:prstGeom prst="rect">
              <a:avLst/>
            </a:prstGeom>
            <a:noFill/>
          </p:spPr>
          <p:txBody>
            <a:bodyPr wrap="square" rtlCol="0">
              <a:spAutoFit/>
            </a:bodyPr>
            <a:lstStyle/>
            <a:p>
              <a:r>
                <a:rPr lang="en-US" sz="2000" i="1" dirty="0" err="1"/>
                <a:t>ALUOp</a:t>
              </a:r>
              <a:r>
                <a:rPr lang="en-US" sz="2000" i="1" dirty="0"/>
                <a:t> for opcode 2</a:t>
              </a:r>
            </a:p>
          </p:txBody>
        </p:sp>
        <p:sp>
          <p:nvSpPr>
            <p:cNvPr id="412" name="TextBox 411"/>
            <p:cNvSpPr txBox="1"/>
            <p:nvPr/>
          </p:nvSpPr>
          <p:spPr>
            <a:xfrm>
              <a:off x="152400" y="2208652"/>
              <a:ext cx="2971800" cy="400110"/>
            </a:xfrm>
            <a:prstGeom prst="rect">
              <a:avLst/>
            </a:prstGeom>
            <a:noFill/>
          </p:spPr>
          <p:txBody>
            <a:bodyPr wrap="square" rtlCol="0">
              <a:spAutoFit/>
            </a:bodyPr>
            <a:lstStyle/>
            <a:p>
              <a:r>
                <a:rPr lang="en-US" sz="2000" i="1" dirty="0" err="1"/>
                <a:t>ALUOp</a:t>
              </a:r>
              <a:r>
                <a:rPr lang="en-US" sz="2000" i="1" dirty="0"/>
                <a:t> for opcode 3</a:t>
              </a:r>
            </a:p>
          </p:txBody>
        </p:sp>
        <p:sp>
          <p:nvSpPr>
            <p:cNvPr id="413" name="TextBox 412"/>
            <p:cNvSpPr txBox="1"/>
            <p:nvPr/>
          </p:nvSpPr>
          <p:spPr>
            <a:xfrm>
              <a:off x="152400" y="2564010"/>
              <a:ext cx="2971800" cy="400110"/>
            </a:xfrm>
            <a:prstGeom prst="rect">
              <a:avLst/>
            </a:prstGeom>
            <a:noFill/>
          </p:spPr>
          <p:txBody>
            <a:bodyPr wrap="square" rtlCol="0">
              <a:spAutoFit/>
            </a:bodyPr>
            <a:lstStyle/>
            <a:p>
              <a:r>
                <a:rPr lang="en-US" sz="2000" i="1" dirty="0" err="1"/>
                <a:t>ALUOp</a:t>
              </a:r>
              <a:r>
                <a:rPr lang="en-US" sz="2000" i="1" dirty="0"/>
                <a:t> for opcode 4</a:t>
              </a:r>
            </a:p>
          </p:txBody>
        </p:sp>
        <p:sp>
          <p:nvSpPr>
            <p:cNvPr id="414" name="TextBox 413"/>
            <p:cNvSpPr txBox="1"/>
            <p:nvPr/>
          </p:nvSpPr>
          <p:spPr>
            <a:xfrm>
              <a:off x="152400" y="2919368"/>
              <a:ext cx="2971800" cy="400110"/>
            </a:xfrm>
            <a:prstGeom prst="rect">
              <a:avLst/>
            </a:prstGeom>
            <a:noFill/>
          </p:spPr>
          <p:txBody>
            <a:bodyPr wrap="square" rtlCol="0">
              <a:spAutoFit/>
            </a:bodyPr>
            <a:lstStyle/>
            <a:p>
              <a:r>
                <a:rPr lang="en-US" sz="2000" i="1" dirty="0" err="1"/>
                <a:t>ALUOp</a:t>
              </a:r>
              <a:r>
                <a:rPr lang="en-US" sz="2000" i="1" dirty="0"/>
                <a:t> for opcode 5</a:t>
              </a:r>
            </a:p>
          </p:txBody>
        </p:sp>
        <p:sp>
          <p:nvSpPr>
            <p:cNvPr id="415" name="TextBox 414"/>
            <p:cNvSpPr txBox="1"/>
            <p:nvPr/>
          </p:nvSpPr>
          <p:spPr>
            <a:xfrm>
              <a:off x="152400" y="3274726"/>
              <a:ext cx="2971800" cy="400110"/>
            </a:xfrm>
            <a:prstGeom prst="rect">
              <a:avLst/>
            </a:prstGeom>
            <a:noFill/>
          </p:spPr>
          <p:txBody>
            <a:bodyPr wrap="square" rtlCol="0">
              <a:spAutoFit/>
            </a:bodyPr>
            <a:lstStyle/>
            <a:p>
              <a:r>
                <a:rPr lang="en-US" sz="2000" i="1" dirty="0" err="1"/>
                <a:t>ALUOp</a:t>
              </a:r>
              <a:r>
                <a:rPr lang="en-US" sz="2000" i="1" dirty="0"/>
                <a:t> for opcode 6</a:t>
              </a:r>
            </a:p>
          </p:txBody>
        </p:sp>
        <p:sp>
          <p:nvSpPr>
            <p:cNvPr id="416" name="TextBox 415"/>
            <p:cNvSpPr txBox="1"/>
            <p:nvPr/>
          </p:nvSpPr>
          <p:spPr>
            <a:xfrm>
              <a:off x="152400" y="3630084"/>
              <a:ext cx="2971800" cy="400110"/>
            </a:xfrm>
            <a:prstGeom prst="rect">
              <a:avLst/>
            </a:prstGeom>
            <a:noFill/>
          </p:spPr>
          <p:txBody>
            <a:bodyPr wrap="square" rtlCol="0">
              <a:spAutoFit/>
            </a:bodyPr>
            <a:lstStyle/>
            <a:p>
              <a:r>
                <a:rPr lang="en-US" sz="2000" i="1" dirty="0" err="1"/>
                <a:t>ALUOp</a:t>
              </a:r>
              <a:r>
                <a:rPr lang="en-US" sz="2000" i="1" dirty="0"/>
                <a:t> for opcode 7</a:t>
              </a:r>
            </a:p>
          </p:txBody>
        </p:sp>
        <p:sp>
          <p:nvSpPr>
            <p:cNvPr id="417" name="TextBox 416"/>
            <p:cNvSpPr txBox="1"/>
            <p:nvPr/>
          </p:nvSpPr>
          <p:spPr>
            <a:xfrm>
              <a:off x="152400" y="3985442"/>
              <a:ext cx="2971800" cy="400110"/>
            </a:xfrm>
            <a:prstGeom prst="rect">
              <a:avLst/>
            </a:prstGeom>
            <a:noFill/>
          </p:spPr>
          <p:txBody>
            <a:bodyPr wrap="square" rtlCol="0">
              <a:spAutoFit/>
            </a:bodyPr>
            <a:lstStyle/>
            <a:p>
              <a:r>
                <a:rPr lang="en-US" sz="2000" i="1" dirty="0" err="1"/>
                <a:t>ALUOp</a:t>
              </a:r>
              <a:r>
                <a:rPr lang="en-US" sz="2000" i="1" dirty="0"/>
                <a:t> for opcode 8</a:t>
              </a:r>
            </a:p>
          </p:txBody>
        </p:sp>
        <p:sp>
          <p:nvSpPr>
            <p:cNvPr id="418" name="TextBox 417"/>
            <p:cNvSpPr txBox="1"/>
            <p:nvPr/>
          </p:nvSpPr>
          <p:spPr>
            <a:xfrm>
              <a:off x="152400" y="4340800"/>
              <a:ext cx="2971800" cy="400110"/>
            </a:xfrm>
            <a:prstGeom prst="rect">
              <a:avLst/>
            </a:prstGeom>
            <a:noFill/>
          </p:spPr>
          <p:txBody>
            <a:bodyPr wrap="square" rtlCol="0">
              <a:spAutoFit/>
            </a:bodyPr>
            <a:lstStyle/>
            <a:p>
              <a:r>
                <a:rPr lang="en-US" sz="2000" i="1" dirty="0" err="1"/>
                <a:t>ALUOp</a:t>
              </a:r>
              <a:r>
                <a:rPr lang="en-US" sz="2000" i="1" dirty="0"/>
                <a:t> for opcode 9</a:t>
              </a:r>
            </a:p>
          </p:txBody>
        </p:sp>
        <p:sp>
          <p:nvSpPr>
            <p:cNvPr id="419" name="TextBox 418"/>
            <p:cNvSpPr txBox="1"/>
            <p:nvPr/>
          </p:nvSpPr>
          <p:spPr>
            <a:xfrm>
              <a:off x="152400" y="4696158"/>
              <a:ext cx="2971800" cy="400110"/>
            </a:xfrm>
            <a:prstGeom prst="rect">
              <a:avLst/>
            </a:prstGeom>
            <a:noFill/>
          </p:spPr>
          <p:txBody>
            <a:bodyPr wrap="square" rtlCol="0">
              <a:spAutoFit/>
            </a:bodyPr>
            <a:lstStyle/>
            <a:p>
              <a:r>
                <a:rPr lang="en-US" sz="2000" i="1" dirty="0" err="1"/>
                <a:t>ALUOp</a:t>
              </a:r>
              <a:r>
                <a:rPr lang="en-US" sz="2000" i="1" dirty="0"/>
                <a:t> for opcode A</a:t>
              </a:r>
            </a:p>
          </p:txBody>
        </p:sp>
        <p:sp>
          <p:nvSpPr>
            <p:cNvPr id="420" name="TextBox 419"/>
            <p:cNvSpPr txBox="1"/>
            <p:nvPr/>
          </p:nvSpPr>
          <p:spPr>
            <a:xfrm>
              <a:off x="152400" y="5051516"/>
              <a:ext cx="2971800" cy="400110"/>
            </a:xfrm>
            <a:prstGeom prst="rect">
              <a:avLst/>
            </a:prstGeom>
            <a:noFill/>
          </p:spPr>
          <p:txBody>
            <a:bodyPr wrap="square" rtlCol="0">
              <a:spAutoFit/>
            </a:bodyPr>
            <a:lstStyle/>
            <a:p>
              <a:r>
                <a:rPr lang="en-US" sz="2000" i="1" dirty="0" err="1"/>
                <a:t>ALUOp</a:t>
              </a:r>
              <a:r>
                <a:rPr lang="en-US" sz="2000" i="1" dirty="0"/>
                <a:t> for opcode B</a:t>
              </a:r>
            </a:p>
          </p:txBody>
        </p:sp>
        <p:sp>
          <p:nvSpPr>
            <p:cNvPr id="427" name="TextBox 426"/>
            <p:cNvSpPr txBox="1"/>
            <p:nvPr/>
          </p:nvSpPr>
          <p:spPr>
            <a:xfrm>
              <a:off x="160868" y="5422629"/>
              <a:ext cx="2971800" cy="400110"/>
            </a:xfrm>
            <a:prstGeom prst="rect">
              <a:avLst/>
            </a:prstGeom>
            <a:noFill/>
          </p:spPr>
          <p:txBody>
            <a:bodyPr wrap="square" rtlCol="0">
              <a:spAutoFit/>
            </a:bodyPr>
            <a:lstStyle/>
            <a:p>
              <a:r>
                <a:rPr lang="en-US" sz="2000" i="1" dirty="0" err="1"/>
                <a:t>ALUOp</a:t>
              </a:r>
              <a:r>
                <a:rPr lang="en-US" sz="2000" i="1" dirty="0"/>
                <a:t> for opcode C</a:t>
              </a:r>
            </a:p>
          </p:txBody>
        </p:sp>
      </p:grpSp>
      <p:sp>
        <p:nvSpPr>
          <p:cNvPr id="421" name="TextBox 420"/>
          <p:cNvSpPr txBox="1"/>
          <p:nvPr/>
        </p:nvSpPr>
        <p:spPr>
          <a:xfrm>
            <a:off x="4666648" y="1797340"/>
            <a:ext cx="3857893" cy="400110"/>
          </a:xfrm>
          <a:prstGeom prst="rect">
            <a:avLst/>
          </a:prstGeom>
          <a:noFill/>
        </p:spPr>
        <p:txBody>
          <a:bodyPr wrap="square" rtlCol="0">
            <a:spAutoFit/>
          </a:bodyPr>
          <a:lstStyle/>
          <a:p>
            <a:pPr algn="ctr"/>
            <a:r>
              <a:rPr lang="en-US" sz="2000" dirty="0">
                <a:latin typeface="Segoe UI" charset="0"/>
                <a:ea typeface="Segoe UI" charset="0"/>
                <a:cs typeface="Segoe UI" charset="0"/>
              </a:rPr>
              <a:t>it</a:t>
            </a:r>
            <a:r>
              <a:rPr lang="mr-IN" sz="2000" dirty="0">
                <a:latin typeface="Segoe UI" charset="0"/>
                <a:ea typeface="Segoe UI" charset="0"/>
                <a:cs typeface="Segoe UI" charset="0"/>
              </a:rPr>
              <a:t>…</a:t>
            </a:r>
            <a:r>
              <a:rPr lang="en-US" sz="2000" dirty="0">
                <a:latin typeface="Segoe UI" charset="0"/>
                <a:ea typeface="Segoe UI" charset="0"/>
                <a:cs typeface="Segoe UI" charset="0"/>
              </a:rPr>
              <a:t> </a:t>
            </a:r>
            <a:r>
              <a:rPr lang="en-US" sz="2000" i="1" dirty="0">
                <a:latin typeface="Segoe UI" charset="0"/>
                <a:ea typeface="Segoe UI" charset="0"/>
                <a:cs typeface="Segoe UI" charset="0"/>
              </a:rPr>
              <a:t>works, </a:t>
            </a:r>
            <a:r>
              <a:rPr lang="en-US" sz="2000" dirty="0">
                <a:latin typeface="Segoe UI" charset="0"/>
                <a:ea typeface="Segoe UI" charset="0"/>
                <a:cs typeface="Segoe UI" charset="0"/>
              </a:rPr>
              <a:t>but it's hard to follow.</a:t>
            </a:r>
          </a:p>
        </p:txBody>
      </p:sp>
      <p:sp>
        <p:nvSpPr>
          <p:cNvPr id="422" name="TextBox 421"/>
          <p:cNvSpPr txBox="1"/>
          <p:nvPr/>
        </p:nvSpPr>
        <p:spPr>
          <a:xfrm>
            <a:off x="5123848" y="2255419"/>
            <a:ext cx="3857893" cy="707886"/>
          </a:xfrm>
          <a:prstGeom prst="rect">
            <a:avLst/>
          </a:prstGeom>
          <a:noFill/>
        </p:spPr>
        <p:txBody>
          <a:bodyPr wrap="square" rtlCol="0">
            <a:spAutoFit/>
          </a:bodyPr>
          <a:lstStyle/>
          <a:p>
            <a:pPr algn="ctr"/>
            <a:r>
              <a:rPr lang="en-US" sz="2000" dirty="0">
                <a:latin typeface="Segoe UI" charset="0"/>
                <a:ea typeface="Segoe UI" charset="0"/>
                <a:cs typeface="Segoe UI" charset="0"/>
              </a:rPr>
              <a:t>it's hard to tell </a:t>
            </a:r>
            <a:r>
              <a:rPr lang="en-US" sz="2000" b="1" dirty="0">
                <a:latin typeface="Segoe UI" charset="0"/>
                <a:ea typeface="Segoe UI" charset="0"/>
                <a:cs typeface="Segoe UI" charset="0"/>
              </a:rPr>
              <a:t>which constant </a:t>
            </a:r>
            <a:r>
              <a:rPr lang="en-US" sz="2000" dirty="0">
                <a:latin typeface="Segoe UI" charset="0"/>
                <a:ea typeface="Segoe UI" charset="0"/>
                <a:cs typeface="Segoe UI" charset="0"/>
              </a:rPr>
              <a:t>is used for </a:t>
            </a:r>
            <a:r>
              <a:rPr lang="en-US" sz="2000" b="1" dirty="0">
                <a:latin typeface="Segoe UI" charset="0"/>
                <a:ea typeface="Segoe UI" charset="0"/>
                <a:cs typeface="Segoe UI" charset="0"/>
              </a:rPr>
              <a:t>which instruction.</a:t>
            </a:r>
          </a:p>
        </p:txBody>
      </p:sp>
      <p:sp>
        <p:nvSpPr>
          <p:cNvPr id="423" name="TextBox 422"/>
          <p:cNvSpPr txBox="1"/>
          <p:nvPr/>
        </p:nvSpPr>
        <p:spPr>
          <a:xfrm>
            <a:off x="4572000" y="3056451"/>
            <a:ext cx="3000108" cy="707886"/>
          </a:xfrm>
          <a:prstGeom prst="rect">
            <a:avLst/>
          </a:prstGeom>
          <a:noFill/>
        </p:spPr>
        <p:txBody>
          <a:bodyPr wrap="square" rtlCol="0">
            <a:spAutoFit/>
          </a:bodyPr>
          <a:lstStyle/>
          <a:p>
            <a:pPr algn="ctr"/>
            <a:r>
              <a:rPr lang="en-US" sz="2000" dirty="0">
                <a:latin typeface="Segoe UI" charset="0"/>
                <a:ea typeface="Segoe UI" charset="0"/>
                <a:cs typeface="Segoe UI" charset="0"/>
              </a:rPr>
              <a:t>it's also hard to </a:t>
            </a:r>
            <a:r>
              <a:rPr lang="en-US" sz="2000" b="1" dirty="0">
                <a:latin typeface="Segoe UI" charset="0"/>
                <a:ea typeface="Segoe UI" charset="0"/>
                <a:cs typeface="Segoe UI" charset="0"/>
              </a:rPr>
              <a:t>add new instructions.</a:t>
            </a:r>
          </a:p>
        </p:txBody>
      </p:sp>
      <p:sp>
        <p:nvSpPr>
          <p:cNvPr id="424" name="TextBox 423"/>
          <p:cNvSpPr txBox="1"/>
          <p:nvPr/>
        </p:nvSpPr>
        <p:spPr>
          <a:xfrm>
            <a:off x="5983237" y="3887257"/>
            <a:ext cx="3000108" cy="1015663"/>
          </a:xfrm>
          <a:prstGeom prst="rect">
            <a:avLst/>
          </a:prstGeom>
          <a:noFill/>
        </p:spPr>
        <p:txBody>
          <a:bodyPr wrap="square" rtlCol="0">
            <a:spAutoFit/>
          </a:bodyPr>
          <a:lstStyle/>
          <a:p>
            <a:pPr algn="ctr"/>
            <a:r>
              <a:rPr lang="en-US" sz="2000" dirty="0">
                <a:latin typeface="Segoe UI" charset="0"/>
                <a:ea typeface="Segoe UI" charset="0"/>
                <a:cs typeface="Segoe UI" charset="0"/>
              </a:rPr>
              <a:t>so let’s learn about one more component that will help us.</a:t>
            </a:r>
          </a:p>
        </p:txBody>
      </p:sp>
    </p:spTree>
    <p:extLst>
      <p:ext uri="{BB962C8B-B14F-4D97-AF65-F5344CB8AC3E}">
        <p14:creationId xmlns:p14="http://schemas.microsoft.com/office/powerpoint/2010/main" val="12750167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0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0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2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2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2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2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2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408" grpId="0"/>
      <p:bldP spid="421" grpId="0"/>
      <p:bldP spid="422" grpId="0"/>
      <p:bldP spid="423" grpId="0"/>
      <p:bldP spid="42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Priority Encoders</a:t>
            </a:r>
          </a:p>
        </p:txBody>
      </p:sp>
      <p:sp>
        <p:nvSpPr>
          <p:cNvPr id="3" name="Content Placeholder 2"/>
          <p:cNvSpPr>
            <a:spLocks noGrp="1"/>
          </p:cNvSpPr>
          <p:nvPr>
            <p:ph idx="1"/>
          </p:nvPr>
        </p:nvSpPr>
        <p:spPr>
          <a:xfrm>
            <a:off x="152400" y="495301"/>
            <a:ext cx="8991600" cy="838199"/>
          </a:xfrm>
        </p:spPr>
        <p:txBody>
          <a:bodyPr/>
          <a:lstStyle/>
          <a:p>
            <a:r>
              <a:rPr lang="en-US" dirty="0"/>
              <a:t>a </a:t>
            </a:r>
            <a:r>
              <a:rPr lang="en-US" b="1" dirty="0"/>
              <a:t>priority encoder</a:t>
            </a:r>
            <a:r>
              <a:rPr lang="en-US" dirty="0"/>
              <a:t> is kind of the opposite of a decoder.</a:t>
            </a:r>
          </a:p>
          <a:p>
            <a:r>
              <a:rPr lang="en-US" dirty="0"/>
              <a:t>you give it several 1-bit inputs, and it tells you </a:t>
            </a:r>
            <a:r>
              <a:rPr lang="en-US" b="1" dirty="0"/>
              <a:t>which one is 1.</a:t>
            </a:r>
            <a:endParaRPr lang="en-US" dirty="0"/>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22</a:t>
            </a:fld>
            <a:endParaRPr lang="en-US"/>
          </a:p>
        </p:txBody>
      </p:sp>
      <p:grpSp>
        <p:nvGrpSpPr>
          <p:cNvPr id="18" name="Group 17"/>
          <p:cNvGrpSpPr/>
          <p:nvPr/>
        </p:nvGrpSpPr>
        <p:grpSpPr>
          <a:xfrm>
            <a:off x="228600" y="1483680"/>
            <a:ext cx="2573867" cy="1708126"/>
            <a:chOff x="778933" y="1594349"/>
            <a:chExt cx="2573867" cy="1708126"/>
          </a:xfrm>
        </p:grpSpPr>
        <p:sp>
          <p:nvSpPr>
            <p:cNvPr id="6" name="Rectangle 5"/>
            <p:cNvSpPr/>
            <p:nvPr/>
          </p:nvSpPr>
          <p:spPr>
            <a:xfrm>
              <a:off x="1600200" y="1638301"/>
              <a:ext cx="990600" cy="1600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chemeClr val="tx1"/>
                  </a:solidFill>
                </a:rPr>
                <a:t>Pri</a:t>
              </a:r>
              <a:endParaRPr lang="en-US" sz="2400" b="1" dirty="0">
                <a:solidFill>
                  <a:schemeClr val="tx1"/>
                </a:solidFill>
              </a:endParaRPr>
            </a:p>
          </p:txBody>
        </p:sp>
        <p:cxnSp>
          <p:nvCxnSpPr>
            <p:cNvPr id="7" name="Straight Arrow Connector 6"/>
            <p:cNvCxnSpPr/>
            <p:nvPr/>
          </p:nvCxnSpPr>
          <p:spPr>
            <a:xfrm>
              <a:off x="1143000" y="1790700"/>
              <a:ext cx="457200" cy="0"/>
            </a:xfrm>
            <a:prstGeom prst="straightConnector1">
              <a:avLst/>
            </a:prstGeom>
            <a:ln w="3810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143000" y="2222500"/>
              <a:ext cx="4572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143000" y="2654300"/>
              <a:ext cx="4572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143000" y="3086100"/>
              <a:ext cx="4572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590800" y="2458450"/>
              <a:ext cx="3810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78933" y="1594349"/>
              <a:ext cx="381000" cy="400110"/>
            </a:xfrm>
            <a:prstGeom prst="rect">
              <a:avLst/>
            </a:prstGeom>
            <a:noFill/>
          </p:spPr>
          <p:txBody>
            <a:bodyPr wrap="square" rtlCol="0">
              <a:spAutoFit/>
            </a:bodyPr>
            <a:lstStyle/>
            <a:p>
              <a:r>
                <a:rPr lang="en-US" sz="2000" b="1" dirty="0">
                  <a:solidFill>
                    <a:srgbClr val="00B050"/>
                  </a:solidFill>
                </a:rPr>
                <a:t>1</a:t>
              </a:r>
            </a:p>
          </p:txBody>
        </p:sp>
        <p:sp>
          <p:nvSpPr>
            <p:cNvPr id="13" name="TextBox 12"/>
            <p:cNvSpPr txBox="1"/>
            <p:nvPr/>
          </p:nvSpPr>
          <p:spPr>
            <a:xfrm>
              <a:off x="778933" y="2014535"/>
              <a:ext cx="381000" cy="400110"/>
            </a:xfrm>
            <a:prstGeom prst="rect">
              <a:avLst/>
            </a:prstGeom>
            <a:noFill/>
          </p:spPr>
          <p:txBody>
            <a:bodyPr wrap="square" rtlCol="0">
              <a:spAutoFit/>
            </a:bodyPr>
            <a:lstStyle/>
            <a:p>
              <a:r>
                <a:rPr lang="en-US" sz="2000" b="1" dirty="0"/>
                <a:t>0</a:t>
              </a:r>
            </a:p>
          </p:txBody>
        </p:sp>
        <p:sp>
          <p:nvSpPr>
            <p:cNvPr id="14" name="TextBox 13"/>
            <p:cNvSpPr txBox="1"/>
            <p:nvPr/>
          </p:nvSpPr>
          <p:spPr>
            <a:xfrm>
              <a:off x="778933" y="2458450"/>
              <a:ext cx="381000" cy="400110"/>
            </a:xfrm>
            <a:prstGeom prst="rect">
              <a:avLst/>
            </a:prstGeom>
            <a:noFill/>
          </p:spPr>
          <p:txBody>
            <a:bodyPr wrap="square" rtlCol="0">
              <a:spAutoFit/>
            </a:bodyPr>
            <a:lstStyle/>
            <a:p>
              <a:r>
                <a:rPr lang="en-US" sz="2000" b="1"/>
                <a:t>0</a:t>
              </a:r>
              <a:endParaRPr lang="en-US" sz="2000" b="1" dirty="0"/>
            </a:p>
          </p:txBody>
        </p:sp>
        <p:sp>
          <p:nvSpPr>
            <p:cNvPr id="15" name="TextBox 14"/>
            <p:cNvSpPr txBox="1"/>
            <p:nvPr/>
          </p:nvSpPr>
          <p:spPr>
            <a:xfrm>
              <a:off x="778933" y="2902365"/>
              <a:ext cx="381000" cy="400110"/>
            </a:xfrm>
            <a:prstGeom prst="rect">
              <a:avLst/>
            </a:prstGeom>
            <a:noFill/>
          </p:spPr>
          <p:txBody>
            <a:bodyPr wrap="square" rtlCol="0">
              <a:spAutoFit/>
            </a:bodyPr>
            <a:lstStyle/>
            <a:p>
              <a:r>
                <a:rPr lang="en-US" sz="2000" b="1"/>
                <a:t>0</a:t>
              </a:r>
              <a:endParaRPr lang="en-US" sz="2000" b="1" dirty="0"/>
            </a:p>
          </p:txBody>
        </p:sp>
        <p:sp>
          <p:nvSpPr>
            <p:cNvPr id="17" name="TextBox 16"/>
            <p:cNvSpPr txBox="1"/>
            <p:nvPr/>
          </p:nvSpPr>
          <p:spPr>
            <a:xfrm>
              <a:off x="2971800" y="2262153"/>
              <a:ext cx="381000" cy="400110"/>
            </a:xfrm>
            <a:prstGeom prst="rect">
              <a:avLst/>
            </a:prstGeom>
            <a:noFill/>
          </p:spPr>
          <p:txBody>
            <a:bodyPr wrap="square" rtlCol="0">
              <a:spAutoFit/>
            </a:bodyPr>
            <a:lstStyle/>
            <a:p>
              <a:r>
                <a:rPr lang="en-US" sz="2000" b="1" dirty="0"/>
                <a:t>0</a:t>
              </a:r>
            </a:p>
          </p:txBody>
        </p:sp>
      </p:grpSp>
      <p:grpSp>
        <p:nvGrpSpPr>
          <p:cNvPr id="19" name="Group 18"/>
          <p:cNvGrpSpPr/>
          <p:nvPr/>
        </p:nvGrpSpPr>
        <p:grpSpPr>
          <a:xfrm>
            <a:off x="2743200" y="1483680"/>
            <a:ext cx="2573867" cy="1708126"/>
            <a:chOff x="778933" y="1594349"/>
            <a:chExt cx="2573867" cy="1708126"/>
          </a:xfrm>
        </p:grpSpPr>
        <p:sp>
          <p:nvSpPr>
            <p:cNvPr id="20" name="Rectangle 19"/>
            <p:cNvSpPr/>
            <p:nvPr/>
          </p:nvSpPr>
          <p:spPr>
            <a:xfrm>
              <a:off x="1600200" y="1638301"/>
              <a:ext cx="990600" cy="1600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chemeClr val="tx1"/>
                  </a:solidFill>
                </a:rPr>
                <a:t>Pri</a:t>
              </a:r>
              <a:endParaRPr lang="en-US" sz="2400" b="1" dirty="0">
                <a:solidFill>
                  <a:schemeClr val="tx1"/>
                </a:solidFill>
              </a:endParaRPr>
            </a:p>
          </p:txBody>
        </p:sp>
        <p:cxnSp>
          <p:nvCxnSpPr>
            <p:cNvPr id="21" name="Straight Arrow Connector 20"/>
            <p:cNvCxnSpPr/>
            <p:nvPr/>
          </p:nvCxnSpPr>
          <p:spPr>
            <a:xfrm>
              <a:off x="1143000" y="1790700"/>
              <a:ext cx="4572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1143000" y="2222500"/>
              <a:ext cx="457200" cy="0"/>
            </a:xfrm>
            <a:prstGeom prst="straightConnector1">
              <a:avLst/>
            </a:prstGeom>
            <a:ln w="3810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1143000" y="2654300"/>
              <a:ext cx="4572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1143000" y="3086100"/>
              <a:ext cx="4572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2590800" y="2458450"/>
              <a:ext cx="3810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778933" y="1594349"/>
              <a:ext cx="381000" cy="400110"/>
            </a:xfrm>
            <a:prstGeom prst="rect">
              <a:avLst/>
            </a:prstGeom>
            <a:noFill/>
          </p:spPr>
          <p:txBody>
            <a:bodyPr wrap="square" rtlCol="0">
              <a:spAutoFit/>
            </a:bodyPr>
            <a:lstStyle/>
            <a:p>
              <a:r>
                <a:rPr lang="en-US" sz="2000" b="1" dirty="0"/>
                <a:t>0</a:t>
              </a:r>
            </a:p>
          </p:txBody>
        </p:sp>
        <p:sp>
          <p:nvSpPr>
            <p:cNvPr id="27" name="TextBox 26"/>
            <p:cNvSpPr txBox="1"/>
            <p:nvPr/>
          </p:nvSpPr>
          <p:spPr>
            <a:xfrm>
              <a:off x="778933" y="2014535"/>
              <a:ext cx="381000" cy="400110"/>
            </a:xfrm>
            <a:prstGeom prst="rect">
              <a:avLst/>
            </a:prstGeom>
            <a:noFill/>
          </p:spPr>
          <p:txBody>
            <a:bodyPr wrap="square" rtlCol="0">
              <a:spAutoFit/>
            </a:bodyPr>
            <a:lstStyle/>
            <a:p>
              <a:r>
                <a:rPr lang="en-US" sz="2000" b="1" dirty="0">
                  <a:solidFill>
                    <a:srgbClr val="00B050"/>
                  </a:solidFill>
                </a:rPr>
                <a:t>1</a:t>
              </a:r>
            </a:p>
          </p:txBody>
        </p:sp>
        <p:sp>
          <p:nvSpPr>
            <p:cNvPr id="28" name="TextBox 27"/>
            <p:cNvSpPr txBox="1"/>
            <p:nvPr/>
          </p:nvSpPr>
          <p:spPr>
            <a:xfrm>
              <a:off x="778933" y="2458450"/>
              <a:ext cx="381000" cy="400110"/>
            </a:xfrm>
            <a:prstGeom prst="rect">
              <a:avLst/>
            </a:prstGeom>
            <a:noFill/>
          </p:spPr>
          <p:txBody>
            <a:bodyPr wrap="square" rtlCol="0">
              <a:spAutoFit/>
            </a:bodyPr>
            <a:lstStyle/>
            <a:p>
              <a:r>
                <a:rPr lang="en-US" sz="2000" b="1"/>
                <a:t>0</a:t>
              </a:r>
              <a:endParaRPr lang="en-US" sz="2000" b="1" dirty="0"/>
            </a:p>
          </p:txBody>
        </p:sp>
        <p:sp>
          <p:nvSpPr>
            <p:cNvPr id="29" name="TextBox 28"/>
            <p:cNvSpPr txBox="1"/>
            <p:nvPr/>
          </p:nvSpPr>
          <p:spPr>
            <a:xfrm>
              <a:off x="778933" y="2902365"/>
              <a:ext cx="381000" cy="400110"/>
            </a:xfrm>
            <a:prstGeom prst="rect">
              <a:avLst/>
            </a:prstGeom>
            <a:noFill/>
          </p:spPr>
          <p:txBody>
            <a:bodyPr wrap="square" rtlCol="0">
              <a:spAutoFit/>
            </a:bodyPr>
            <a:lstStyle/>
            <a:p>
              <a:r>
                <a:rPr lang="en-US" sz="2000" b="1"/>
                <a:t>0</a:t>
              </a:r>
              <a:endParaRPr lang="en-US" sz="2000" b="1" dirty="0"/>
            </a:p>
          </p:txBody>
        </p:sp>
        <p:sp>
          <p:nvSpPr>
            <p:cNvPr id="30" name="TextBox 29"/>
            <p:cNvSpPr txBox="1"/>
            <p:nvPr/>
          </p:nvSpPr>
          <p:spPr>
            <a:xfrm>
              <a:off x="2971800" y="2262153"/>
              <a:ext cx="381000" cy="400110"/>
            </a:xfrm>
            <a:prstGeom prst="rect">
              <a:avLst/>
            </a:prstGeom>
            <a:noFill/>
          </p:spPr>
          <p:txBody>
            <a:bodyPr wrap="square" rtlCol="0">
              <a:spAutoFit/>
            </a:bodyPr>
            <a:lstStyle/>
            <a:p>
              <a:r>
                <a:rPr lang="en-US" sz="2000" b="1" dirty="0"/>
                <a:t>1</a:t>
              </a:r>
            </a:p>
          </p:txBody>
        </p:sp>
      </p:grpSp>
      <p:grpSp>
        <p:nvGrpSpPr>
          <p:cNvPr id="31" name="Group 30"/>
          <p:cNvGrpSpPr/>
          <p:nvPr/>
        </p:nvGrpSpPr>
        <p:grpSpPr>
          <a:xfrm>
            <a:off x="228600" y="3378290"/>
            <a:ext cx="2573867" cy="1708126"/>
            <a:chOff x="778933" y="1594349"/>
            <a:chExt cx="2573867" cy="1708126"/>
          </a:xfrm>
        </p:grpSpPr>
        <p:sp>
          <p:nvSpPr>
            <p:cNvPr id="32" name="Rectangle 31"/>
            <p:cNvSpPr/>
            <p:nvPr/>
          </p:nvSpPr>
          <p:spPr>
            <a:xfrm>
              <a:off x="1600200" y="1638301"/>
              <a:ext cx="990600" cy="1600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chemeClr val="tx1"/>
                  </a:solidFill>
                </a:rPr>
                <a:t>Pri</a:t>
              </a:r>
              <a:endParaRPr lang="en-US" sz="2400" b="1" dirty="0">
                <a:solidFill>
                  <a:schemeClr val="tx1"/>
                </a:solidFill>
              </a:endParaRPr>
            </a:p>
          </p:txBody>
        </p:sp>
        <p:cxnSp>
          <p:nvCxnSpPr>
            <p:cNvPr id="33" name="Straight Arrow Connector 32"/>
            <p:cNvCxnSpPr/>
            <p:nvPr/>
          </p:nvCxnSpPr>
          <p:spPr>
            <a:xfrm>
              <a:off x="1143000" y="1790700"/>
              <a:ext cx="4572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1143000" y="2654300"/>
              <a:ext cx="457200" cy="0"/>
            </a:xfrm>
            <a:prstGeom prst="straightConnector1">
              <a:avLst/>
            </a:prstGeom>
            <a:ln w="3810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1143000" y="2213073"/>
              <a:ext cx="4572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1143000" y="3086100"/>
              <a:ext cx="4572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2590800" y="2458450"/>
              <a:ext cx="3810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778933" y="1594349"/>
              <a:ext cx="381000" cy="400110"/>
            </a:xfrm>
            <a:prstGeom prst="rect">
              <a:avLst/>
            </a:prstGeom>
            <a:noFill/>
          </p:spPr>
          <p:txBody>
            <a:bodyPr wrap="square" rtlCol="0">
              <a:spAutoFit/>
            </a:bodyPr>
            <a:lstStyle/>
            <a:p>
              <a:r>
                <a:rPr lang="en-US" sz="2000" b="1" dirty="0"/>
                <a:t>0</a:t>
              </a:r>
            </a:p>
          </p:txBody>
        </p:sp>
        <p:sp>
          <p:nvSpPr>
            <p:cNvPr id="39" name="TextBox 38"/>
            <p:cNvSpPr txBox="1"/>
            <p:nvPr/>
          </p:nvSpPr>
          <p:spPr>
            <a:xfrm>
              <a:off x="778933" y="2446335"/>
              <a:ext cx="381000" cy="400110"/>
            </a:xfrm>
            <a:prstGeom prst="rect">
              <a:avLst/>
            </a:prstGeom>
            <a:noFill/>
          </p:spPr>
          <p:txBody>
            <a:bodyPr wrap="square" rtlCol="0">
              <a:spAutoFit/>
            </a:bodyPr>
            <a:lstStyle/>
            <a:p>
              <a:r>
                <a:rPr lang="en-US" sz="2000" b="1" dirty="0">
                  <a:solidFill>
                    <a:srgbClr val="00B050"/>
                  </a:solidFill>
                </a:rPr>
                <a:t>1</a:t>
              </a:r>
            </a:p>
          </p:txBody>
        </p:sp>
        <p:sp>
          <p:nvSpPr>
            <p:cNvPr id="40" name="TextBox 39"/>
            <p:cNvSpPr txBox="1"/>
            <p:nvPr/>
          </p:nvSpPr>
          <p:spPr>
            <a:xfrm>
              <a:off x="778933" y="2017223"/>
              <a:ext cx="381000" cy="400110"/>
            </a:xfrm>
            <a:prstGeom prst="rect">
              <a:avLst/>
            </a:prstGeom>
            <a:noFill/>
          </p:spPr>
          <p:txBody>
            <a:bodyPr wrap="square" rtlCol="0">
              <a:spAutoFit/>
            </a:bodyPr>
            <a:lstStyle/>
            <a:p>
              <a:r>
                <a:rPr lang="en-US" sz="2000" b="1"/>
                <a:t>0</a:t>
              </a:r>
              <a:endParaRPr lang="en-US" sz="2000" b="1" dirty="0"/>
            </a:p>
          </p:txBody>
        </p:sp>
        <p:sp>
          <p:nvSpPr>
            <p:cNvPr id="41" name="TextBox 40"/>
            <p:cNvSpPr txBox="1"/>
            <p:nvPr/>
          </p:nvSpPr>
          <p:spPr>
            <a:xfrm>
              <a:off x="778933" y="2902365"/>
              <a:ext cx="381000" cy="400110"/>
            </a:xfrm>
            <a:prstGeom prst="rect">
              <a:avLst/>
            </a:prstGeom>
            <a:noFill/>
          </p:spPr>
          <p:txBody>
            <a:bodyPr wrap="square" rtlCol="0">
              <a:spAutoFit/>
            </a:bodyPr>
            <a:lstStyle/>
            <a:p>
              <a:r>
                <a:rPr lang="en-US" sz="2000" b="1"/>
                <a:t>0</a:t>
              </a:r>
              <a:endParaRPr lang="en-US" sz="2000" b="1" dirty="0"/>
            </a:p>
          </p:txBody>
        </p:sp>
        <p:sp>
          <p:nvSpPr>
            <p:cNvPr id="42" name="TextBox 41"/>
            <p:cNvSpPr txBox="1"/>
            <p:nvPr/>
          </p:nvSpPr>
          <p:spPr>
            <a:xfrm>
              <a:off x="2971800" y="2262153"/>
              <a:ext cx="381000" cy="400110"/>
            </a:xfrm>
            <a:prstGeom prst="rect">
              <a:avLst/>
            </a:prstGeom>
            <a:noFill/>
          </p:spPr>
          <p:txBody>
            <a:bodyPr wrap="square" rtlCol="0">
              <a:spAutoFit/>
            </a:bodyPr>
            <a:lstStyle/>
            <a:p>
              <a:r>
                <a:rPr lang="en-US" sz="2000" b="1" dirty="0"/>
                <a:t>2</a:t>
              </a:r>
            </a:p>
          </p:txBody>
        </p:sp>
      </p:grpSp>
      <p:grpSp>
        <p:nvGrpSpPr>
          <p:cNvPr id="43" name="Group 42"/>
          <p:cNvGrpSpPr/>
          <p:nvPr/>
        </p:nvGrpSpPr>
        <p:grpSpPr>
          <a:xfrm>
            <a:off x="2743200" y="3378290"/>
            <a:ext cx="2573867" cy="1683896"/>
            <a:chOff x="778933" y="1594349"/>
            <a:chExt cx="2573867" cy="1683896"/>
          </a:xfrm>
        </p:grpSpPr>
        <p:sp>
          <p:nvSpPr>
            <p:cNvPr id="44" name="Rectangle 43"/>
            <p:cNvSpPr/>
            <p:nvPr/>
          </p:nvSpPr>
          <p:spPr>
            <a:xfrm>
              <a:off x="1600200" y="1638301"/>
              <a:ext cx="990600" cy="1600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chemeClr val="tx1"/>
                  </a:solidFill>
                </a:rPr>
                <a:t>Pri</a:t>
              </a:r>
              <a:endParaRPr lang="en-US" sz="2400" b="1" dirty="0">
                <a:solidFill>
                  <a:schemeClr val="tx1"/>
                </a:solidFill>
              </a:endParaRPr>
            </a:p>
          </p:txBody>
        </p:sp>
        <p:cxnSp>
          <p:nvCxnSpPr>
            <p:cNvPr id="45" name="Straight Arrow Connector 44"/>
            <p:cNvCxnSpPr/>
            <p:nvPr/>
          </p:nvCxnSpPr>
          <p:spPr>
            <a:xfrm>
              <a:off x="1143000" y="1790700"/>
              <a:ext cx="4572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1143000" y="3086100"/>
              <a:ext cx="457200" cy="0"/>
            </a:xfrm>
            <a:prstGeom prst="straightConnector1">
              <a:avLst/>
            </a:prstGeom>
            <a:ln w="3810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1143000" y="2213073"/>
              <a:ext cx="4572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1143000" y="2636873"/>
              <a:ext cx="4572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2590800" y="2458450"/>
              <a:ext cx="3810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778933" y="1594349"/>
              <a:ext cx="381000" cy="400110"/>
            </a:xfrm>
            <a:prstGeom prst="rect">
              <a:avLst/>
            </a:prstGeom>
            <a:noFill/>
          </p:spPr>
          <p:txBody>
            <a:bodyPr wrap="square" rtlCol="0">
              <a:spAutoFit/>
            </a:bodyPr>
            <a:lstStyle/>
            <a:p>
              <a:r>
                <a:rPr lang="en-US" sz="2000" b="1" dirty="0"/>
                <a:t>0</a:t>
              </a:r>
            </a:p>
          </p:txBody>
        </p:sp>
        <p:sp>
          <p:nvSpPr>
            <p:cNvPr id="51" name="TextBox 50"/>
            <p:cNvSpPr txBox="1"/>
            <p:nvPr/>
          </p:nvSpPr>
          <p:spPr>
            <a:xfrm>
              <a:off x="778933" y="2878135"/>
              <a:ext cx="381000" cy="400110"/>
            </a:xfrm>
            <a:prstGeom prst="rect">
              <a:avLst/>
            </a:prstGeom>
            <a:noFill/>
          </p:spPr>
          <p:txBody>
            <a:bodyPr wrap="square" rtlCol="0">
              <a:spAutoFit/>
            </a:bodyPr>
            <a:lstStyle/>
            <a:p>
              <a:r>
                <a:rPr lang="en-US" sz="2000" b="1" dirty="0">
                  <a:solidFill>
                    <a:srgbClr val="00B050"/>
                  </a:solidFill>
                </a:rPr>
                <a:t>1</a:t>
              </a:r>
            </a:p>
          </p:txBody>
        </p:sp>
        <p:sp>
          <p:nvSpPr>
            <p:cNvPr id="52" name="TextBox 51"/>
            <p:cNvSpPr txBox="1"/>
            <p:nvPr/>
          </p:nvSpPr>
          <p:spPr>
            <a:xfrm>
              <a:off x="778933" y="2017223"/>
              <a:ext cx="381000" cy="400110"/>
            </a:xfrm>
            <a:prstGeom prst="rect">
              <a:avLst/>
            </a:prstGeom>
            <a:noFill/>
          </p:spPr>
          <p:txBody>
            <a:bodyPr wrap="square" rtlCol="0">
              <a:spAutoFit/>
            </a:bodyPr>
            <a:lstStyle/>
            <a:p>
              <a:r>
                <a:rPr lang="en-US" sz="2000" b="1"/>
                <a:t>0</a:t>
              </a:r>
              <a:endParaRPr lang="en-US" sz="2000" b="1" dirty="0"/>
            </a:p>
          </p:txBody>
        </p:sp>
        <p:sp>
          <p:nvSpPr>
            <p:cNvPr id="53" name="TextBox 52"/>
            <p:cNvSpPr txBox="1"/>
            <p:nvPr/>
          </p:nvSpPr>
          <p:spPr>
            <a:xfrm>
              <a:off x="778933" y="2453138"/>
              <a:ext cx="381000" cy="400110"/>
            </a:xfrm>
            <a:prstGeom prst="rect">
              <a:avLst/>
            </a:prstGeom>
            <a:noFill/>
          </p:spPr>
          <p:txBody>
            <a:bodyPr wrap="square" rtlCol="0">
              <a:spAutoFit/>
            </a:bodyPr>
            <a:lstStyle/>
            <a:p>
              <a:r>
                <a:rPr lang="en-US" sz="2000" b="1"/>
                <a:t>0</a:t>
              </a:r>
              <a:endParaRPr lang="en-US" sz="2000" b="1" dirty="0"/>
            </a:p>
          </p:txBody>
        </p:sp>
        <p:sp>
          <p:nvSpPr>
            <p:cNvPr id="54" name="TextBox 53"/>
            <p:cNvSpPr txBox="1"/>
            <p:nvPr/>
          </p:nvSpPr>
          <p:spPr>
            <a:xfrm>
              <a:off x="2971800" y="2262153"/>
              <a:ext cx="381000" cy="400110"/>
            </a:xfrm>
            <a:prstGeom prst="rect">
              <a:avLst/>
            </a:prstGeom>
            <a:noFill/>
          </p:spPr>
          <p:txBody>
            <a:bodyPr wrap="square" rtlCol="0">
              <a:spAutoFit/>
            </a:bodyPr>
            <a:lstStyle/>
            <a:p>
              <a:r>
                <a:rPr lang="en-US" sz="2000" b="1" dirty="0"/>
                <a:t>3</a:t>
              </a:r>
            </a:p>
          </p:txBody>
        </p:sp>
      </p:grpSp>
      <p:grpSp>
        <p:nvGrpSpPr>
          <p:cNvPr id="55" name="Group 54"/>
          <p:cNvGrpSpPr/>
          <p:nvPr/>
        </p:nvGrpSpPr>
        <p:grpSpPr>
          <a:xfrm>
            <a:off x="6019800" y="2249917"/>
            <a:ext cx="2573867" cy="1683896"/>
            <a:chOff x="778933" y="1594349"/>
            <a:chExt cx="2573867" cy="1683896"/>
          </a:xfrm>
        </p:grpSpPr>
        <p:sp>
          <p:nvSpPr>
            <p:cNvPr id="56" name="Rectangle 55"/>
            <p:cNvSpPr/>
            <p:nvPr/>
          </p:nvSpPr>
          <p:spPr>
            <a:xfrm>
              <a:off x="1600200" y="1638301"/>
              <a:ext cx="990600" cy="1600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chemeClr val="tx1"/>
                  </a:solidFill>
                </a:rPr>
                <a:t>Pri</a:t>
              </a:r>
              <a:endParaRPr lang="en-US" sz="2400" b="1" dirty="0">
                <a:solidFill>
                  <a:schemeClr val="tx1"/>
                </a:solidFill>
              </a:endParaRPr>
            </a:p>
          </p:txBody>
        </p:sp>
        <p:cxnSp>
          <p:nvCxnSpPr>
            <p:cNvPr id="57" name="Straight Arrow Connector 56"/>
            <p:cNvCxnSpPr/>
            <p:nvPr/>
          </p:nvCxnSpPr>
          <p:spPr>
            <a:xfrm>
              <a:off x="1143000" y="1790700"/>
              <a:ext cx="4572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1143000" y="3086100"/>
              <a:ext cx="4572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1143000" y="2213073"/>
              <a:ext cx="4572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1143000" y="2636873"/>
              <a:ext cx="4572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2590800" y="2458450"/>
              <a:ext cx="381000" cy="0"/>
            </a:xfrm>
            <a:prstGeom prst="straightConnector1">
              <a:avLst/>
            </a:prstGeom>
            <a:ln w="38100">
              <a:solidFill>
                <a:srgbClr val="0070C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778933" y="1594349"/>
              <a:ext cx="381000" cy="400110"/>
            </a:xfrm>
            <a:prstGeom prst="rect">
              <a:avLst/>
            </a:prstGeom>
            <a:noFill/>
          </p:spPr>
          <p:txBody>
            <a:bodyPr wrap="square" rtlCol="0">
              <a:spAutoFit/>
            </a:bodyPr>
            <a:lstStyle/>
            <a:p>
              <a:r>
                <a:rPr lang="en-US" sz="2000" b="1" dirty="0"/>
                <a:t>0</a:t>
              </a:r>
            </a:p>
          </p:txBody>
        </p:sp>
        <p:sp>
          <p:nvSpPr>
            <p:cNvPr id="63" name="TextBox 62"/>
            <p:cNvSpPr txBox="1"/>
            <p:nvPr/>
          </p:nvSpPr>
          <p:spPr>
            <a:xfrm>
              <a:off x="778933" y="2878135"/>
              <a:ext cx="381000" cy="400110"/>
            </a:xfrm>
            <a:prstGeom prst="rect">
              <a:avLst/>
            </a:prstGeom>
            <a:noFill/>
          </p:spPr>
          <p:txBody>
            <a:bodyPr wrap="square" rtlCol="0">
              <a:spAutoFit/>
            </a:bodyPr>
            <a:lstStyle/>
            <a:p>
              <a:r>
                <a:rPr lang="en-US" sz="2000" b="1" dirty="0"/>
                <a:t>0</a:t>
              </a:r>
            </a:p>
          </p:txBody>
        </p:sp>
        <p:sp>
          <p:nvSpPr>
            <p:cNvPr id="64" name="TextBox 63"/>
            <p:cNvSpPr txBox="1"/>
            <p:nvPr/>
          </p:nvSpPr>
          <p:spPr>
            <a:xfrm>
              <a:off x="778933" y="2017223"/>
              <a:ext cx="381000" cy="400110"/>
            </a:xfrm>
            <a:prstGeom prst="rect">
              <a:avLst/>
            </a:prstGeom>
            <a:noFill/>
          </p:spPr>
          <p:txBody>
            <a:bodyPr wrap="square" rtlCol="0">
              <a:spAutoFit/>
            </a:bodyPr>
            <a:lstStyle/>
            <a:p>
              <a:r>
                <a:rPr lang="en-US" sz="2000" b="1"/>
                <a:t>0</a:t>
              </a:r>
              <a:endParaRPr lang="en-US" sz="2000" b="1" dirty="0"/>
            </a:p>
          </p:txBody>
        </p:sp>
        <p:sp>
          <p:nvSpPr>
            <p:cNvPr id="65" name="TextBox 64"/>
            <p:cNvSpPr txBox="1"/>
            <p:nvPr/>
          </p:nvSpPr>
          <p:spPr>
            <a:xfrm>
              <a:off x="778933" y="2453138"/>
              <a:ext cx="381000" cy="400110"/>
            </a:xfrm>
            <a:prstGeom prst="rect">
              <a:avLst/>
            </a:prstGeom>
            <a:noFill/>
          </p:spPr>
          <p:txBody>
            <a:bodyPr wrap="square" rtlCol="0">
              <a:spAutoFit/>
            </a:bodyPr>
            <a:lstStyle/>
            <a:p>
              <a:r>
                <a:rPr lang="en-US" sz="2000" b="1"/>
                <a:t>0</a:t>
              </a:r>
              <a:endParaRPr lang="en-US" sz="2000" b="1" dirty="0"/>
            </a:p>
          </p:txBody>
        </p:sp>
        <p:sp>
          <p:nvSpPr>
            <p:cNvPr id="66" name="TextBox 65"/>
            <p:cNvSpPr txBox="1"/>
            <p:nvPr/>
          </p:nvSpPr>
          <p:spPr>
            <a:xfrm>
              <a:off x="2971800" y="2262153"/>
              <a:ext cx="381000" cy="400110"/>
            </a:xfrm>
            <a:prstGeom prst="rect">
              <a:avLst/>
            </a:prstGeom>
            <a:noFill/>
          </p:spPr>
          <p:txBody>
            <a:bodyPr wrap="square" rtlCol="0">
              <a:spAutoFit/>
            </a:bodyPr>
            <a:lstStyle/>
            <a:p>
              <a:r>
                <a:rPr lang="en-US" sz="2000" b="1" dirty="0">
                  <a:solidFill>
                    <a:srgbClr val="0070C0"/>
                  </a:solidFill>
                </a:rPr>
                <a:t>X</a:t>
              </a:r>
            </a:p>
          </p:txBody>
        </p:sp>
      </p:grpSp>
      <p:sp>
        <p:nvSpPr>
          <p:cNvPr id="67" name="TextBox 66"/>
          <p:cNvSpPr txBox="1"/>
          <p:nvPr/>
        </p:nvSpPr>
        <p:spPr>
          <a:xfrm>
            <a:off x="5767125" y="1485900"/>
            <a:ext cx="3000108" cy="707886"/>
          </a:xfrm>
          <a:prstGeom prst="rect">
            <a:avLst/>
          </a:prstGeom>
          <a:noFill/>
        </p:spPr>
        <p:txBody>
          <a:bodyPr wrap="square" rtlCol="0">
            <a:spAutoFit/>
          </a:bodyPr>
          <a:lstStyle/>
          <a:p>
            <a:pPr algn="ctr"/>
            <a:r>
              <a:rPr lang="en-US" sz="2000" dirty="0">
                <a:latin typeface="Segoe UI" charset="0"/>
                <a:ea typeface="Segoe UI" charset="0"/>
                <a:cs typeface="Segoe UI" charset="0"/>
              </a:rPr>
              <a:t>if </a:t>
            </a:r>
            <a:r>
              <a:rPr lang="en-US" sz="2000" i="1" dirty="0">
                <a:latin typeface="Segoe UI" charset="0"/>
                <a:ea typeface="Segoe UI" charset="0"/>
                <a:cs typeface="Segoe UI" charset="0"/>
              </a:rPr>
              <a:t>none</a:t>
            </a:r>
            <a:r>
              <a:rPr lang="en-US" sz="2000" dirty="0">
                <a:latin typeface="Segoe UI" charset="0"/>
                <a:ea typeface="Segoe UI" charset="0"/>
                <a:cs typeface="Segoe UI" charset="0"/>
              </a:rPr>
              <a:t> of the inputs is 1, then it gives you X</a:t>
            </a:r>
            <a:r>
              <a:rPr lang="mr-IN" sz="2000" dirty="0">
                <a:latin typeface="Segoe UI" charset="0"/>
                <a:ea typeface="Segoe UI" charset="0"/>
                <a:cs typeface="Segoe UI" charset="0"/>
              </a:rPr>
              <a:t>…</a:t>
            </a:r>
            <a:endParaRPr lang="en-US" sz="2000" dirty="0">
              <a:latin typeface="Segoe UI" charset="0"/>
              <a:ea typeface="Segoe UI" charset="0"/>
              <a:cs typeface="Segoe UI" charset="0"/>
            </a:endParaRPr>
          </a:p>
        </p:txBody>
      </p:sp>
      <p:sp>
        <p:nvSpPr>
          <p:cNvPr id="68" name="TextBox 67"/>
          <p:cNvSpPr txBox="1"/>
          <p:nvPr/>
        </p:nvSpPr>
        <p:spPr>
          <a:xfrm>
            <a:off x="5317067" y="4223617"/>
            <a:ext cx="3801532" cy="707886"/>
          </a:xfrm>
          <a:prstGeom prst="rect">
            <a:avLst/>
          </a:prstGeom>
          <a:noFill/>
        </p:spPr>
        <p:txBody>
          <a:bodyPr wrap="square" rtlCol="0">
            <a:spAutoFit/>
          </a:bodyPr>
          <a:lstStyle/>
          <a:p>
            <a:pPr algn="ctr"/>
            <a:r>
              <a:rPr lang="en-US" sz="2000" dirty="0">
                <a:latin typeface="Segoe UI" charset="0"/>
                <a:ea typeface="Segoe UI" charset="0"/>
                <a:cs typeface="Segoe UI" charset="0"/>
              </a:rPr>
              <a:t>to avoid this, </a:t>
            </a:r>
            <a:r>
              <a:rPr lang="en-US" sz="2000" b="1" dirty="0">
                <a:solidFill>
                  <a:srgbClr val="FF0000"/>
                </a:solidFill>
                <a:latin typeface="Segoe UI" charset="0"/>
                <a:ea typeface="Segoe UI" charset="0"/>
                <a:cs typeface="Segoe UI" charset="0"/>
              </a:rPr>
              <a:t>you must put a constant 1 as the first input.</a:t>
            </a:r>
            <a:endParaRPr lang="en-US" sz="2000" dirty="0">
              <a:solidFill>
                <a:srgbClr val="FF0000"/>
              </a:solidFill>
              <a:latin typeface="Segoe UI" charset="0"/>
              <a:ea typeface="Segoe UI" charset="0"/>
              <a:cs typeface="Segoe UI" charset="0"/>
            </a:endParaRPr>
          </a:p>
        </p:txBody>
      </p:sp>
    </p:spTree>
    <p:extLst>
      <p:ext uri="{BB962C8B-B14F-4D97-AF65-F5344CB8AC3E}">
        <p14:creationId xmlns:p14="http://schemas.microsoft.com/office/powerpoint/2010/main" val="37985267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6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Multi-bit control signals</a:t>
            </a:r>
          </a:p>
        </p:txBody>
      </p:sp>
      <p:sp>
        <p:nvSpPr>
          <p:cNvPr id="3" name="Content Placeholder 2"/>
          <p:cNvSpPr>
            <a:spLocks noGrp="1"/>
          </p:cNvSpPr>
          <p:nvPr>
            <p:ph idx="1"/>
          </p:nvPr>
        </p:nvSpPr>
        <p:spPr>
          <a:xfrm>
            <a:off x="152400" y="495301"/>
            <a:ext cx="8991600" cy="782608"/>
          </a:xfrm>
        </p:spPr>
        <p:txBody>
          <a:bodyPr/>
          <a:lstStyle/>
          <a:p>
            <a:r>
              <a:rPr lang="en-US" dirty="0"/>
              <a:t>let's say we have these instructions, and these ALU operations.</a:t>
            </a:r>
          </a:p>
          <a:p>
            <a:r>
              <a:rPr lang="en-US" dirty="0"/>
              <a:t>for each input, ask: </a:t>
            </a:r>
            <a:r>
              <a:rPr lang="en-US" b="1" dirty="0"/>
              <a:t>which instructions need this ALU operation?</a:t>
            </a:r>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23</a:t>
            </a:fld>
            <a:endParaRPr lang="en-US"/>
          </a:p>
        </p:txBody>
      </p:sp>
      <p:sp>
        <p:nvSpPr>
          <p:cNvPr id="6" name="TextBox 5"/>
          <p:cNvSpPr txBox="1"/>
          <p:nvPr/>
        </p:nvSpPr>
        <p:spPr>
          <a:xfrm>
            <a:off x="177800" y="1739336"/>
            <a:ext cx="977377" cy="2677656"/>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add</a:t>
            </a:r>
          </a:p>
          <a:p>
            <a:pPr algn="ctr"/>
            <a:r>
              <a:rPr lang="en-US" sz="2800" b="1" dirty="0" err="1">
                <a:solidFill>
                  <a:srgbClr val="FF0000"/>
                </a:solidFill>
                <a:latin typeface="Consolas" charset="0"/>
                <a:ea typeface="Consolas" charset="0"/>
                <a:cs typeface="Consolas" charset="0"/>
              </a:rPr>
              <a:t>addi</a:t>
            </a:r>
            <a:endParaRPr lang="en-US" sz="2800" b="1" dirty="0">
              <a:solidFill>
                <a:srgbClr val="FF0000"/>
              </a:solidFill>
              <a:latin typeface="Consolas" charset="0"/>
              <a:ea typeface="Consolas" charset="0"/>
              <a:cs typeface="Consolas" charset="0"/>
            </a:endParaRPr>
          </a:p>
          <a:p>
            <a:pPr algn="ctr"/>
            <a:r>
              <a:rPr lang="en-US" sz="2800" b="1" dirty="0">
                <a:solidFill>
                  <a:srgbClr val="FF0000"/>
                </a:solidFill>
                <a:latin typeface="Consolas" charset="0"/>
                <a:ea typeface="Consolas" charset="0"/>
                <a:cs typeface="Consolas" charset="0"/>
              </a:rPr>
              <a:t>sub</a:t>
            </a:r>
          </a:p>
          <a:p>
            <a:pPr algn="ctr"/>
            <a:r>
              <a:rPr lang="en-US" sz="2800" b="1" dirty="0" err="1">
                <a:solidFill>
                  <a:srgbClr val="FF0000"/>
                </a:solidFill>
                <a:latin typeface="Consolas" charset="0"/>
                <a:ea typeface="Consolas" charset="0"/>
                <a:cs typeface="Consolas" charset="0"/>
              </a:rPr>
              <a:t>subi</a:t>
            </a:r>
            <a:endParaRPr lang="en-US" sz="2800" b="1" dirty="0">
              <a:solidFill>
                <a:srgbClr val="FF0000"/>
              </a:solidFill>
              <a:latin typeface="Consolas" charset="0"/>
              <a:ea typeface="Consolas" charset="0"/>
              <a:cs typeface="Consolas" charset="0"/>
            </a:endParaRPr>
          </a:p>
          <a:p>
            <a:pPr algn="ctr"/>
            <a:r>
              <a:rPr lang="en-US" sz="2800" b="1" dirty="0">
                <a:solidFill>
                  <a:srgbClr val="FF0000"/>
                </a:solidFill>
                <a:latin typeface="Consolas" charset="0"/>
                <a:ea typeface="Consolas" charset="0"/>
                <a:cs typeface="Consolas" charset="0"/>
              </a:rPr>
              <a:t>and</a:t>
            </a:r>
          </a:p>
          <a:p>
            <a:pPr algn="ctr"/>
            <a:r>
              <a:rPr lang="en-US" sz="2800" b="1" dirty="0">
                <a:solidFill>
                  <a:srgbClr val="FF0000"/>
                </a:solidFill>
                <a:latin typeface="Consolas" charset="0"/>
                <a:ea typeface="Consolas" charset="0"/>
                <a:cs typeface="Consolas" charset="0"/>
              </a:rPr>
              <a:t>or</a:t>
            </a:r>
          </a:p>
        </p:txBody>
      </p:sp>
      <p:sp>
        <p:nvSpPr>
          <p:cNvPr id="13" name="TextBox 12"/>
          <p:cNvSpPr txBox="1"/>
          <p:nvPr/>
        </p:nvSpPr>
        <p:spPr>
          <a:xfrm>
            <a:off x="1118300" y="1972015"/>
            <a:ext cx="1007533" cy="1815882"/>
          </a:xfrm>
          <a:prstGeom prst="rect">
            <a:avLst/>
          </a:prstGeom>
          <a:noFill/>
        </p:spPr>
        <p:txBody>
          <a:bodyPr wrap="square" rtlCol="0">
            <a:spAutoFit/>
          </a:bodyPr>
          <a:lstStyle/>
          <a:p>
            <a:r>
              <a:rPr lang="en-US" sz="2800" b="1" dirty="0">
                <a:latin typeface="Consolas" charset="0"/>
                <a:ea typeface="Consolas" charset="0"/>
                <a:cs typeface="Consolas" charset="0"/>
              </a:rPr>
              <a:t>0: &amp;</a:t>
            </a:r>
          </a:p>
          <a:p>
            <a:r>
              <a:rPr lang="en-US" sz="2800" b="1" dirty="0">
                <a:latin typeface="Consolas" charset="0"/>
                <a:ea typeface="Consolas" charset="0"/>
                <a:cs typeface="Consolas" charset="0"/>
              </a:rPr>
              <a:t>1: |</a:t>
            </a:r>
          </a:p>
          <a:p>
            <a:r>
              <a:rPr lang="en-US" sz="2800" b="1" dirty="0">
                <a:latin typeface="Consolas" charset="0"/>
                <a:ea typeface="Consolas" charset="0"/>
                <a:cs typeface="Consolas" charset="0"/>
              </a:rPr>
              <a:t>2: +</a:t>
            </a:r>
          </a:p>
          <a:p>
            <a:r>
              <a:rPr lang="en-US" sz="2800" b="1" dirty="0">
                <a:latin typeface="Consolas" charset="0"/>
                <a:ea typeface="Consolas" charset="0"/>
                <a:cs typeface="Consolas" charset="0"/>
              </a:rPr>
              <a:t>3: -</a:t>
            </a:r>
          </a:p>
        </p:txBody>
      </p:sp>
      <p:sp>
        <p:nvSpPr>
          <p:cNvPr id="34" name="TextBox 33"/>
          <p:cNvSpPr txBox="1"/>
          <p:nvPr/>
        </p:nvSpPr>
        <p:spPr>
          <a:xfrm>
            <a:off x="8136430" y="2687269"/>
            <a:ext cx="1083770" cy="400110"/>
          </a:xfrm>
          <a:prstGeom prst="rect">
            <a:avLst/>
          </a:prstGeom>
          <a:noFill/>
        </p:spPr>
        <p:txBody>
          <a:bodyPr wrap="square" rtlCol="0">
            <a:spAutoFit/>
          </a:bodyPr>
          <a:lstStyle/>
          <a:p>
            <a:r>
              <a:rPr lang="en-US" sz="2000" b="1" i="1">
                <a:solidFill>
                  <a:srgbClr val="00B0F0"/>
                </a:solidFill>
              </a:rPr>
              <a:t>ALUOp</a:t>
            </a:r>
            <a:endParaRPr lang="en-US" sz="2000" b="1" i="1" dirty="0">
              <a:solidFill>
                <a:srgbClr val="00B0F0"/>
              </a:solidFill>
            </a:endParaRPr>
          </a:p>
        </p:txBody>
      </p:sp>
      <p:sp>
        <p:nvSpPr>
          <p:cNvPr id="36" name="Rectangle 35"/>
          <p:cNvSpPr/>
          <p:nvPr/>
        </p:nvSpPr>
        <p:spPr>
          <a:xfrm>
            <a:off x="6756345" y="1718733"/>
            <a:ext cx="990600" cy="22860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chemeClr val="tx1"/>
                </a:solidFill>
              </a:rPr>
              <a:t>Pri</a:t>
            </a:r>
            <a:endParaRPr lang="en-US" sz="2400" b="1" dirty="0">
              <a:solidFill>
                <a:schemeClr val="tx1"/>
              </a:solidFill>
            </a:endParaRPr>
          </a:p>
        </p:txBody>
      </p:sp>
      <p:cxnSp>
        <p:nvCxnSpPr>
          <p:cNvPr id="37" name="Straight Arrow Connector 36"/>
          <p:cNvCxnSpPr/>
          <p:nvPr/>
        </p:nvCxnSpPr>
        <p:spPr>
          <a:xfrm>
            <a:off x="6299145" y="1910851"/>
            <a:ext cx="457200" cy="0"/>
          </a:xfrm>
          <a:prstGeom prst="straightConnector1">
            <a:avLst/>
          </a:prstGeom>
          <a:ln w="3810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6316078" y="2556933"/>
            <a:ext cx="4572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6316078" y="3224682"/>
            <a:ext cx="4572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6299145" y="3852332"/>
            <a:ext cx="4572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7755430" y="2900464"/>
            <a:ext cx="3810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5935078" y="1714500"/>
            <a:ext cx="381000" cy="400110"/>
          </a:xfrm>
          <a:prstGeom prst="rect">
            <a:avLst/>
          </a:prstGeom>
          <a:noFill/>
        </p:spPr>
        <p:txBody>
          <a:bodyPr wrap="square" rtlCol="0">
            <a:spAutoFit/>
          </a:bodyPr>
          <a:lstStyle/>
          <a:p>
            <a:r>
              <a:rPr lang="en-US" sz="2000" b="1" dirty="0">
                <a:solidFill>
                  <a:srgbClr val="00B050"/>
                </a:solidFill>
              </a:rPr>
              <a:t>1</a:t>
            </a:r>
          </a:p>
        </p:txBody>
      </p:sp>
      <p:sp>
        <p:nvSpPr>
          <p:cNvPr id="47" name="TextBox 46"/>
          <p:cNvSpPr txBox="1"/>
          <p:nvPr/>
        </p:nvSpPr>
        <p:spPr>
          <a:xfrm>
            <a:off x="4262758" y="3492321"/>
            <a:ext cx="961121" cy="400110"/>
          </a:xfrm>
          <a:prstGeom prst="rect">
            <a:avLst/>
          </a:prstGeom>
          <a:noFill/>
        </p:spPr>
        <p:txBody>
          <a:bodyPr wrap="square" rtlCol="0">
            <a:spAutoFit/>
          </a:bodyPr>
          <a:lstStyle/>
          <a:p>
            <a:pPr algn="r"/>
            <a:r>
              <a:rPr lang="en-US" sz="2000" b="1" i="1" dirty="0">
                <a:solidFill>
                  <a:srgbClr val="00B0F0"/>
                </a:solidFill>
              </a:rPr>
              <a:t>sub</a:t>
            </a:r>
          </a:p>
        </p:txBody>
      </p:sp>
      <p:sp>
        <p:nvSpPr>
          <p:cNvPr id="48" name="TextBox 47"/>
          <p:cNvSpPr txBox="1"/>
          <p:nvPr/>
        </p:nvSpPr>
        <p:spPr>
          <a:xfrm>
            <a:off x="4256516" y="3809984"/>
            <a:ext cx="961121" cy="400110"/>
          </a:xfrm>
          <a:prstGeom prst="rect">
            <a:avLst/>
          </a:prstGeom>
          <a:noFill/>
        </p:spPr>
        <p:txBody>
          <a:bodyPr wrap="square" rtlCol="0">
            <a:spAutoFit/>
          </a:bodyPr>
          <a:lstStyle/>
          <a:p>
            <a:pPr algn="r"/>
            <a:r>
              <a:rPr lang="en-US" sz="2000" b="1" i="1" dirty="0" err="1">
                <a:solidFill>
                  <a:srgbClr val="00B0F0"/>
                </a:solidFill>
              </a:rPr>
              <a:t>subi</a:t>
            </a:r>
            <a:endParaRPr lang="en-US" sz="2000" b="1" i="1" dirty="0">
              <a:solidFill>
                <a:srgbClr val="00B0F0"/>
              </a:solidFill>
            </a:endParaRPr>
          </a:p>
        </p:txBody>
      </p:sp>
      <p:grpSp>
        <p:nvGrpSpPr>
          <p:cNvPr id="72" name="Group 71"/>
          <p:cNvGrpSpPr/>
          <p:nvPr/>
        </p:nvGrpSpPr>
        <p:grpSpPr>
          <a:xfrm>
            <a:off x="5151875" y="3545328"/>
            <a:ext cx="1214966" cy="619612"/>
            <a:chOff x="5151875" y="3545328"/>
            <a:chExt cx="1214966" cy="619612"/>
          </a:xfrm>
        </p:grpSpPr>
        <p:grpSp>
          <p:nvGrpSpPr>
            <p:cNvPr id="49" name="Group 48"/>
            <p:cNvGrpSpPr/>
            <p:nvPr/>
          </p:nvGrpSpPr>
          <p:grpSpPr>
            <a:xfrm>
              <a:off x="5528678" y="3545328"/>
              <a:ext cx="838163" cy="619612"/>
              <a:chOff x="6260787" y="2304312"/>
              <a:chExt cx="2097906" cy="1239278"/>
            </a:xfrm>
          </p:grpSpPr>
          <p:cxnSp>
            <p:nvCxnSpPr>
              <p:cNvPr id="50" name="Straight Connector 49"/>
              <p:cNvCxnSpPr/>
              <p:nvPr/>
            </p:nvCxnSpPr>
            <p:spPr>
              <a:xfrm flipH="1">
                <a:off x="7824531" y="2923936"/>
                <a:ext cx="53416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Freeform: Shape 55"/>
              <p:cNvSpPr/>
              <p:nvPr/>
            </p:nvSpPr>
            <p:spPr>
              <a:xfrm>
                <a:off x="6262581" y="2304312"/>
                <a:ext cx="1554479" cy="619630"/>
              </a:xfrm>
              <a:custGeom>
                <a:avLst/>
                <a:gdLst>
                  <a:gd name="connsiteX0" fmla="*/ 0 w 1740665"/>
                  <a:gd name="connsiteY0" fmla="*/ 0 h 1090670"/>
                  <a:gd name="connsiteX1" fmla="*/ 914400 w 1740665"/>
                  <a:gd name="connsiteY1" fmla="*/ 231354 h 1090670"/>
                  <a:gd name="connsiteX2" fmla="*/ 1740665 w 1740665"/>
                  <a:gd name="connsiteY2" fmla="*/ 1090670 h 1090670"/>
                  <a:gd name="connsiteX0" fmla="*/ 0 w 1740665"/>
                  <a:gd name="connsiteY0" fmla="*/ 0 h 1090670"/>
                  <a:gd name="connsiteX1" fmla="*/ 1046603 w 1740665"/>
                  <a:gd name="connsiteY1" fmla="*/ 253388 h 1090670"/>
                  <a:gd name="connsiteX2" fmla="*/ 1740665 w 1740665"/>
                  <a:gd name="connsiteY2" fmla="*/ 1090670 h 1090670"/>
                  <a:gd name="connsiteX0" fmla="*/ 0 w 1740665"/>
                  <a:gd name="connsiteY0" fmla="*/ 0 h 1090670"/>
                  <a:gd name="connsiteX1" fmla="*/ 1145755 w 1740665"/>
                  <a:gd name="connsiteY1" fmla="*/ 308473 h 1090670"/>
                  <a:gd name="connsiteX2" fmla="*/ 1740665 w 1740665"/>
                  <a:gd name="connsiteY2" fmla="*/ 1090670 h 1090670"/>
                  <a:gd name="connsiteX0" fmla="*/ 0 w 1740665"/>
                  <a:gd name="connsiteY0" fmla="*/ 0 h 1090670"/>
                  <a:gd name="connsiteX1" fmla="*/ 1145755 w 1740665"/>
                  <a:gd name="connsiteY1" fmla="*/ 308473 h 1090670"/>
                  <a:gd name="connsiteX2" fmla="*/ 1740665 w 1740665"/>
                  <a:gd name="connsiteY2" fmla="*/ 1090670 h 1090670"/>
                  <a:gd name="connsiteX0" fmla="*/ 0 w 1740665"/>
                  <a:gd name="connsiteY0" fmla="*/ 0 h 1090670"/>
                  <a:gd name="connsiteX1" fmla="*/ 1145755 w 1740665"/>
                  <a:gd name="connsiteY1" fmla="*/ 308473 h 1090670"/>
                  <a:gd name="connsiteX2" fmla="*/ 1740665 w 1740665"/>
                  <a:gd name="connsiteY2" fmla="*/ 1090670 h 1090670"/>
                  <a:gd name="connsiteX0" fmla="*/ 0 w 1740665"/>
                  <a:gd name="connsiteY0" fmla="*/ 0 h 1090670"/>
                  <a:gd name="connsiteX1" fmla="*/ 1145755 w 1740665"/>
                  <a:gd name="connsiteY1" fmla="*/ 308473 h 1090670"/>
                  <a:gd name="connsiteX2" fmla="*/ 1740665 w 1740665"/>
                  <a:gd name="connsiteY2" fmla="*/ 1090670 h 1090670"/>
                </a:gdLst>
                <a:ahLst/>
                <a:cxnLst>
                  <a:cxn ang="0">
                    <a:pos x="connsiteX0" y="connsiteY0"/>
                  </a:cxn>
                  <a:cxn ang="0">
                    <a:pos x="connsiteX1" y="connsiteY1"/>
                  </a:cxn>
                  <a:cxn ang="0">
                    <a:pos x="connsiteX2" y="connsiteY2"/>
                  </a:cxn>
                </a:cxnLst>
                <a:rect l="l" t="t" r="r" b="b"/>
                <a:pathLst>
                  <a:path w="1740665" h="1090670">
                    <a:moveTo>
                      <a:pt x="0" y="0"/>
                    </a:moveTo>
                    <a:cubicBezTo>
                      <a:pt x="312144" y="24788"/>
                      <a:pt x="822593" y="27543"/>
                      <a:pt x="1145755" y="308473"/>
                    </a:cubicBezTo>
                    <a:cubicBezTo>
                      <a:pt x="1468917" y="589403"/>
                      <a:pt x="1494622" y="564614"/>
                      <a:pt x="1740665" y="109067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6"/>
              <p:cNvSpPr/>
              <p:nvPr/>
            </p:nvSpPr>
            <p:spPr>
              <a:xfrm flipV="1">
                <a:off x="6260787" y="2923960"/>
                <a:ext cx="1554479" cy="619630"/>
              </a:xfrm>
              <a:custGeom>
                <a:avLst/>
                <a:gdLst>
                  <a:gd name="connsiteX0" fmla="*/ 0 w 1740665"/>
                  <a:gd name="connsiteY0" fmla="*/ 0 h 1090670"/>
                  <a:gd name="connsiteX1" fmla="*/ 914400 w 1740665"/>
                  <a:gd name="connsiteY1" fmla="*/ 231354 h 1090670"/>
                  <a:gd name="connsiteX2" fmla="*/ 1740665 w 1740665"/>
                  <a:gd name="connsiteY2" fmla="*/ 1090670 h 1090670"/>
                  <a:gd name="connsiteX0" fmla="*/ 0 w 1740665"/>
                  <a:gd name="connsiteY0" fmla="*/ 0 h 1090670"/>
                  <a:gd name="connsiteX1" fmla="*/ 1046603 w 1740665"/>
                  <a:gd name="connsiteY1" fmla="*/ 253388 h 1090670"/>
                  <a:gd name="connsiteX2" fmla="*/ 1740665 w 1740665"/>
                  <a:gd name="connsiteY2" fmla="*/ 1090670 h 1090670"/>
                  <a:gd name="connsiteX0" fmla="*/ 0 w 1740665"/>
                  <a:gd name="connsiteY0" fmla="*/ 0 h 1090670"/>
                  <a:gd name="connsiteX1" fmla="*/ 1145755 w 1740665"/>
                  <a:gd name="connsiteY1" fmla="*/ 308473 h 1090670"/>
                  <a:gd name="connsiteX2" fmla="*/ 1740665 w 1740665"/>
                  <a:gd name="connsiteY2" fmla="*/ 1090670 h 1090670"/>
                  <a:gd name="connsiteX0" fmla="*/ 0 w 1740665"/>
                  <a:gd name="connsiteY0" fmla="*/ 0 h 1090670"/>
                  <a:gd name="connsiteX1" fmla="*/ 1145755 w 1740665"/>
                  <a:gd name="connsiteY1" fmla="*/ 308473 h 1090670"/>
                  <a:gd name="connsiteX2" fmla="*/ 1740665 w 1740665"/>
                  <a:gd name="connsiteY2" fmla="*/ 1090670 h 1090670"/>
                  <a:gd name="connsiteX0" fmla="*/ 0 w 1740665"/>
                  <a:gd name="connsiteY0" fmla="*/ 0 h 1090670"/>
                  <a:gd name="connsiteX1" fmla="*/ 1145755 w 1740665"/>
                  <a:gd name="connsiteY1" fmla="*/ 308473 h 1090670"/>
                  <a:gd name="connsiteX2" fmla="*/ 1740665 w 1740665"/>
                  <a:gd name="connsiteY2" fmla="*/ 1090670 h 1090670"/>
                  <a:gd name="connsiteX0" fmla="*/ 0 w 1740665"/>
                  <a:gd name="connsiteY0" fmla="*/ 0 h 1090670"/>
                  <a:gd name="connsiteX1" fmla="*/ 1145755 w 1740665"/>
                  <a:gd name="connsiteY1" fmla="*/ 308473 h 1090670"/>
                  <a:gd name="connsiteX2" fmla="*/ 1740665 w 1740665"/>
                  <a:gd name="connsiteY2" fmla="*/ 1090670 h 1090670"/>
                </a:gdLst>
                <a:ahLst/>
                <a:cxnLst>
                  <a:cxn ang="0">
                    <a:pos x="connsiteX0" y="connsiteY0"/>
                  </a:cxn>
                  <a:cxn ang="0">
                    <a:pos x="connsiteX1" y="connsiteY1"/>
                  </a:cxn>
                  <a:cxn ang="0">
                    <a:pos x="connsiteX2" y="connsiteY2"/>
                  </a:cxn>
                </a:cxnLst>
                <a:rect l="l" t="t" r="r" b="b"/>
                <a:pathLst>
                  <a:path w="1740665" h="1090670">
                    <a:moveTo>
                      <a:pt x="0" y="0"/>
                    </a:moveTo>
                    <a:cubicBezTo>
                      <a:pt x="312144" y="24788"/>
                      <a:pt x="822593" y="27543"/>
                      <a:pt x="1145755" y="308473"/>
                    </a:cubicBezTo>
                    <a:cubicBezTo>
                      <a:pt x="1468917" y="589403"/>
                      <a:pt x="1494622" y="564614"/>
                      <a:pt x="1740665" y="109067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4"/>
              <p:cNvSpPr/>
              <p:nvPr/>
            </p:nvSpPr>
            <p:spPr>
              <a:xfrm>
                <a:off x="6267831" y="2311491"/>
                <a:ext cx="277888" cy="1230560"/>
              </a:xfrm>
              <a:custGeom>
                <a:avLst/>
                <a:gdLst>
                  <a:gd name="connsiteX0" fmla="*/ 0 w 311172"/>
                  <a:gd name="connsiteY0" fmla="*/ 0 h 1377950"/>
                  <a:gd name="connsiteX1" fmla="*/ 311150 w 311172"/>
                  <a:gd name="connsiteY1" fmla="*/ 647700 h 1377950"/>
                  <a:gd name="connsiteX2" fmla="*/ 12700 w 311172"/>
                  <a:gd name="connsiteY2" fmla="*/ 1377950 h 1377950"/>
                </a:gdLst>
                <a:ahLst/>
                <a:cxnLst>
                  <a:cxn ang="0">
                    <a:pos x="connsiteX0" y="connsiteY0"/>
                  </a:cxn>
                  <a:cxn ang="0">
                    <a:pos x="connsiteX1" y="connsiteY1"/>
                  </a:cxn>
                  <a:cxn ang="0">
                    <a:pos x="connsiteX2" y="connsiteY2"/>
                  </a:cxn>
                </a:cxnLst>
                <a:rect l="l" t="t" r="r" b="b"/>
                <a:pathLst>
                  <a:path w="311172" h="1377950">
                    <a:moveTo>
                      <a:pt x="0" y="0"/>
                    </a:moveTo>
                    <a:cubicBezTo>
                      <a:pt x="154516" y="209021"/>
                      <a:pt x="309033" y="418042"/>
                      <a:pt x="311150" y="647700"/>
                    </a:cubicBezTo>
                    <a:cubicBezTo>
                      <a:pt x="313267" y="877358"/>
                      <a:pt x="162983" y="1127654"/>
                      <a:pt x="12700" y="137795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54" name="Straight Arrow Connector 53"/>
            <p:cNvCxnSpPr/>
            <p:nvPr/>
          </p:nvCxnSpPr>
          <p:spPr>
            <a:xfrm>
              <a:off x="5151875" y="4047975"/>
              <a:ext cx="444500" cy="0"/>
            </a:xfrm>
            <a:prstGeom prst="straightConnector1">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5151875" y="3692376"/>
              <a:ext cx="444500" cy="0"/>
            </a:xfrm>
            <a:prstGeom prst="straightConnector1">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56" name="TextBox 55"/>
          <p:cNvSpPr txBox="1"/>
          <p:nvPr/>
        </p:nvSpPr>
        <p:spPr>
          <a:xfrm>
            <a:off x="4256516" y="2865197"/>
            <a:ext cx="961121" cy="400110"/>
          </a:xfrm>
          <a:prstGeom prst="rect">
            <a:avLst/>
          </a:prstGeom>
          <a:noFill/>
        </p:spPr>
        <p:txBody>
          <a:bodyPr wrap="square" rtlCol="0">
            <a:spAutoFit/>
          </a:bodyPr>
          <a:lstStyle/>
          <a:p>
            <a:pPr algn="r"/>
            <a:r>
              <a:rPr lang="en-US" sz="2000" b="1" i="1" dirty="0">
                <a:solidFill>
                  <a:srgbClr val="00B0F0"/>
                </a:solidFill>
              </a:rPr>
              <a:t>add</a:t>
            </a:r>
          </a:p>
        </p:txBody>
      </p:sp>
      <p:sp>
        <p:nvSpPr>
          <p:cNvPr id="57" name="TextBox 56"/>
          <p:cNvSpPr txBox="1"/>
          <p:nvPr/>
        </p:nvSpPr>
        <p:spPr>
          <a:xfrm>
            <a:off x="4250274" y="3182860"/>
            <a:ext cx="961121" cy="400110"/>
          </a:xfrm>
          <a:prstGeom prst="rect">
            <a:avLst/>
          </a:prstGeom>
          <a:noFill/>
        </p:spPr>
        <p:txBody>
          <a:bodyPr wrap="square" rtlCol="0">
            <a:spAutoFit/>
          </a:bodyPr>
          <a:lstStyle/>
          <a:p>
            <a:pPr algn="r"/>
            <a:r>
              <a:rPr lang="en-US" sz="2000" b="1" i="1" dirty="0" err="1">
                <a:solidFill>
                  <a:srgbClr val="00B0F0"/>
                </a:solidFill>
              </a:rPr>
              <a:t>addi</a:t>
            </a:r>
            <a:endParaRPr lang="en-US" sz="2000" b="1" i="1" dirty="0">
              <a:solidFill>
                <a:srgbClr val="00B0F0"/>
              </a:solidFill>
            </a:endParaRPr>
          </a:p>
        </p:txBody>
      </p:sp>
      <p:grpSp>
        <p:nvGrpSpPr>
          <p:cNvPr id="71" name="Group 70"/>
          <p:cNvGrpSpPr/>
          <p:nvPr/>
        </p:nvGrpSpPr>
        <p:grpSpPr>
          <a:xfrm>
            <a:off x="5145633" y="2918204"/>
            <a:ext cx="1214966" cy="619612"/>
            <a:chOff x="5145633" y="2918204"/>
            <a:chExt cx="1214966" cy="619612"/>
          </a:xfrm>
        </p:grpSpPr>
        <p:grpSp>
          <p:nvGrpSpPr>
            <p:cNvPr id="58" name="Group 57"/>
            <p:cNvGrpSpPr/>
            <p:nvPr/>
          </p:nvGrpSpPr>
          <p:grpSpPr>
            <a:xfrm>
              <a:off x="5522436" y="2918204"/>
              <a:ext cx="838163" cy="619612"/>
              <a:chOff x="6260787" y="2304312"/>
              <a:chExt cx="2097906" cy="1239278"/>
            </a:xfrm>
          </p:grpSpPr>
          <p:cxnSp>
            <p:nvCxnSpPr>
              <p:cNvPr id="59" name="Straight Connector 58"/>
              <p:cNvCxnSpPr/>
              <p:nvPr/>
            </p:nvCxnSpPr>
            <p:spPr>
              <a:xfrm flipH="1">
                <a:off x="7824531" y="2923936"/>
                <a:ext cx="53416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Freeform: Shape 55"/>
              <p:cNvSpPr/>
              <p:nvPr/>
            </p:nvSpPr>
            <p:spPr>
              <a:xfrm>
                <a:off x="6262581" y="2304312"/>
                <a:ext cx="1554479" cy="619630"/>
              </a:xfrm>
              <a:custGeom>
                <a:avLst/>
                <a:gdLst>
                  <a:gd name="connsiteX0" fmla="*/ 0 w 1740665"/>
                  <a:gd name="connsiteY0" fmla="*/ 0 h 1090670"/>
                  <a:gd name="connsiteX1" fmla="*/ 914400 w 1740665"/>
                  <a:gd name="connsiteY1" fmla="*/ 231354 h 1090670"/>
                  <a:gd name="connsiteX2" fmla="*/ 1740665 w 1740665"/>
                  <a:gd name="connsiteY2" fmla="*/ 1090670 h 1090670"/>
                  <a:gd name="connsiteX0" fmla="*/ 0 w 1740665"/>
                  <a:gd name="connsiteY0" fmla="*/ 0 h 1090670"/>
                  <a:gd name="connsiteX1" fmla="*/ 1046603 w 1740665"/>
                  <a:gd name="connsiteY1" fmla="*/ 253388 h 1090670"/>
                  <a:gd name="connsiteX2" fmla="*/ 1740665 w 1740665"/>
                  <a:gd name="connsiteY2" fmla="*/ 1090670 h 1090670"/>
                  <a:gd name="connsiteX0" fmla="*/ 0 w 1740665"/>
                  <a:gd name="connsiteY0" fmla="*/ 0 h 1090670"/>
                  <a:gd name="connsiteX1" fmla="*/ 1145755 w 1740665"/>
                  <a:gd name="connsiteY1" fmla="*/ 308473 h 1090670"/>
                  <a:gd name="connsiteX2" fmla="*/ 1740665 w 1740665"/>
                  <a:gd name="connsiteY2" fmla="*/ 1090670 h 1090670"/>
                  <a:gd name="connsiteX0" fmla="*/ 0 w 1740665"/>
                  <a:gd name="connsiteY0" fmla="*/ 0 h 1090670"/>
                  <a:gd name="connsiteX1" fmla="*/ 1145755 w 1740665"/>
                  <a:gd name="connsiteY1" fmla="*/ 308473 h 1090670"/>
                  <a:gd name="connsiteX2" fmla="*/ 1740665 w 1740665"/>
                  <a:gd name="connsiteY2" fmla="*/ 1090670 h 1090670"/>
                  <a:gd name="connsiteX0" fmla="*/ 0 w 1740665"/>
                  <a:gd name="connsiteY0" fmla="*/ 0 h 1090670"/>
                  <a:gd name="connsiteX1" fmla="*/ 1145755 w 1740665"/>
                  <a:gd name="connsiteY1" fmla="*/ 308473 h 1090670"/>
                  <a:gd name="connsiteX2" fmla="*/ 1740665 w 1740665"/>
                  <a:gd name="connsiteY2" fmla="*/ 1090670 h 1090670"/>
                  <a:gd name="connsiteX0" fmla="*/ 0 w 1740665"/>
                  <a:gd name="connsiteY0" fmla="*/ 0 h 1090670"/>
                  <a:gd name="connsiteX1" fmla="*/ 1145755 w 1740665"/>
                  <a:gd name="connsiteY1" fmla="*/ 308473 h 1090670"/>
                  <a:gd name="connsiteX2" fmla="*/ 1740665 w 1740665"/>
                  <a:gd name="connsiteY2" fmla="*/ 1090670 h 1090670"/>
                </a:gdLst>
                <a:ahLst/>
                <a:cxnLst>
                  <a:cxn ang="0">
                    <a:pos x="connsiteX0" y="connsiteY0"/>
                  </a:cxn>
                  <a:cxn ang="0">
                    <a:pos x="connsiteX1" y="connsiteY1"/>
                  </a:cxn>
                  <a:cxn ang="0">
                    <a:pos x="connsiteX2" y="connsiteY2"/>
                  </a:cxn>
                </a:cxnLst>
                <a:rect l="l" t="t" r="r" b="b"/>
                <a:pathLst>
                  <a:path w="1740665" h="1090670">
                    <a:moveTo>
                      <a:pt x="0" y="0"/>
                    </a:moveTo>
                    <a:cubicBezTo>
                      <a:pt x="312144" y="24788"/>
                      <a:pt x="822593" y="27543"/>
                      <a:pt x="1145755" y="308473"/>
                    </a:cubicBezTo>
                    <a:cubicBezTo>
                      <a:pt x="1468917" y="589403"/>
                      <a:pt x="1494622" y="564614"/>
                      <a:pt x="1740665" y="109067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56"/>
              <p:cNvSpPr/>
              <p:nvPr/>
            </p:nvSpPr>
            <p:spPr>
              <a:xfrm flipV="1">
                <a:off x="6260787" y="2923960"/>
                <a:ext cx="1554479" cy="619630"/>
              </a:xfrm>
              <a:custGeom>
                <a:avLst/>
                <a:gdLst>
                  <a:gd name="connsiteX0" fmla="*/ 0 w 1740665"/>
                  <a:gd name="connsiteY0" fmla="*/ 0 h 1090670"/>
                  <a:gd name="connsiteX1" fmla="*/ 914400 w 1740665"/>
                  <a:gd name="connsiteY1" fmla="*/ 231354 h 1090670"/>
                  <a:gd name="connsiteX2" fmla="*/ 1740665 w 1740665"/>
                  <a:gd name="connsiteY2" fmla="*/ 1090670 h 1090670"/>
                  <a:gd name="connsiteX0" fmla="*/ 0 w 1740665"/>
                  <a:gd name="connsiteY0" fmla="*/ 0 h 1090670"/>
                  <a:gd name="connsiteX1" fmla="*/ 1046603 w 1740665"/>
                  <a:gd name="connsiteY1" fmla="*/ 253388 h 1090670"/>
                  <a:gd name="connsiteX2" fmla="*/ 1740665 w 1740665"/>
                  <a:gd name="connsiteY2" fmla="*/ 1090670 h 1090670"/>
                  <a:gd name="connsiteX0" fmla="*/ 0 w 1740665"/>
                  <a:gd name="connsiteY0" fmla="*/ 0 h 1090670"/>
                  <a:gd name="connsiteX1" fmla="*/ 1145755 w 1740665"/>
                  <a:gd name="connsiteY1" fmla="*/ 308473 h 1090670"/>
                  <a:gd name="connsiteX2" fmla="*/ 1740665 w 1740665"/>
                  <a:gd name="connsiteY2" fmla="*/ 1090670 h 1090670"/>
                  <a:gd name="connsiteX0" fmla="*/ 0 w 1740665"/>
                  <a:gd name="connsiteY0" fmla="*/ 0 h 1090670"/>
                  <a:gd name="connsiteX1" fmla="*/ 1145755 w 1740665"/>
                  <a:gd name="connsiteY1" fmla="*/ 308473 h 1090670"/>
                  <a:gd name="connsiteX2" fmla="*/ 1740665 w 1740665"/>
                  <a:gd name="connsiteY2" fmla="*/ 1090670 h 1090670"/>
                  <a:gd name="connsiteX0" fmla="*/ 0 w 1740665"/>
                  <a:gd name="connsiteY0" fmla="*/ 0 h 1090670"/>
                  <a:gd name="connsiteX1" fmla="*/ 1145755 w 1740665"/>
                  <a:gd name="connsiteY1" fmla="*/ 308473 h 1090670"/>
                  <a:gd name="connsiteX2" fmla="*/ 1740665 w 1740665"/>
                  <a:gd name="connsiteY2" fmla="*/ 1090670 h 1090670"/>
                  <a:gd name="connsiteX0" fmla="*/ 0 w 1740665"/>
                  <a:gd name="connsiteY0" fmla="*/ 0 h 1090670"/>
                  <a:gd name="connsiteX1" fmla="*/ 1145755 w 1740665"/>
                  <a:gd name="connsiteY1" fmla="*/ 308473 h 1090670"/>
                  <a:gd name="connsiteX2" fmla="*/ 1740665 w 1740665"/>
                  <a:gd name="connsiteY2" fmla="*/ 1090670 h 1090670"/>
                </a:gdLst>
                <a:ahLst/>
                <a:cxnLst>
                  <a:cxn ang="0">
                    <a:pos x="connsiteX0" y="connsiteY0"/>
                  </a:cxn>
                  <a:cxn ang="0">
                    <a:pos x="connsiteX1" y="connsiteY1"/>
                  </a:cxn>
                  <a:cxn ang="0">
                    <a:pos x="connsiteX2" y="connsiteY2"/>
                  </a:cxn>
                </a:cxnLst>
                <a:rect l="l" t="t" r="r" b="b"/>
                <a:pathLst>
                  <a:path w="1740665" h="1090670">
                    <a:moveTo>
                      <a:pt x="0" y="0"/>
                    </a:moveTo>
                    <a:cubicBezTo>
                      <a:pt x="312144" y="24788"/>
                      <a:pt x="822593" y="27543"/>
                      <a:pt x="1145755" y="308473"/>
                    </a:cubicBezTo>
                    <a:cubicBezTo>
                      <a:pt x="1468917" y="589403"/>
                      <a:pt x="1494622" y="564614"/>
                      <a:pt x="1740665" y="109067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54"/>
              <p:cNvSpPr/>
              <p:nvPr/>
            </p:nvSpPr>
            <p:spPr>
              <a:xfrm>
                <a:off x="6267831" y="2311491"/>
                <a:ext cx="277888" cy="1230560"/>
              </a:xfrm>
              <a:custGeom>
                <a:avLst/>
                <a:gdLst>
                  <a:gd name="connsiteX0" fmla="*/ 0 w 311172"/>
                  <a:gd name="connsiteY0" fmla="*/ 0 h 1377950"/>
                  <a:gd name="connsiteX1" fmla="*/ 311150 w 311172"/>
                  <a:gd name="connsiteY1" fmla="*/ 647700 h 1377950"/>
                  <a:gd name="connsiteX2" fmla="*/ 12700 w 311172"/>
                  <a:gd name="connsiteY2" fmla="*/ 1377950 h 1377950"/>
                </a:gdLst>
                <a:ahLst/>
                <a:cxnLst>
                  <a:cxn ang="0">
                    <a:pos x="connsiteX0" y="connsiteY0"/>
                  </a:cxn>
                  <a:cxn ang="0">
                    <a:pos x="connsiteX1" y="connsiteY1"/>
                  </a:cxn>
                  <a:cxn ang="0">
                    <a:pos x="connsiteX2" y="connsiteY2"/>
                  </a:cxn>
                </a:cxnLst>
                <a:rect l="l" t="t" r="r" b="b"/>
                <a:pathLst>
                  <a:path w="311172" h="1377950">
                    <a:moveTo>
                      <a:pt x="0" y="0"/>
                    </a:moveTo>
                    <a:cubicBezTo>
                      <a:pt x="154516" y="209021"/>
                      <a:pt x="309033" y="418042"/>
                      <a:pt x="311150" y="647700"/>
                    </a:cubicBezTo>
                    <a:cubicBezTo>
                      <a:pt x="313267" y="877358"/>
                      <a:pt x="162983" y="1127654"/>
                      <a:pt x="12700" y="137795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63" name="Straight Arrow Connector 62"/>
            <p:cNvCxnSpPr/>
            <p:nvPr/>
          </p:nvCxnSpPr>
          <p:spPr>
            <a:xfrm>
              <a:off x="5145633" y="3420851"/>
              <a:ext cx="444500" cy="0"/>
            </a:xfrm>
            <a:prstGeom prst="straightConnector1">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5145633" y="3065252"/>
              <a:ext cx="444500" cy="0"/>
            </a:xfrm>
            <a:prstGeom prst="straightConnector1">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65" name="TextBox 64"/>
          <p:cNvSpPr txBox="1"/>
          <p:nvPr/>
        </p:nvSpPr>
        <p:spPr>
          <a:xfrm>
            <a:off x="5359791" y="2350538"/>
            <a:ext cx="961121" cy="400110"/>
          </a:xfrm>
          <a:prstGeom prst="rect">
            <a:avLst/>
          </a:prstGeom>
          <a:noFill/>
        </p:spPr>
        <p:txBody>
          <a:bodyPr wrap="square" rtlCol="0">
            <a:spAutoFit/>
          </a:bodyPr>
          <a:lstStyle/>
          <a:p>
            <a:pPr algn="r"/>
            <a:r>
              <a:rPr lang="en-US" sz="2000" b="1" i="1" dirty="0">
                <a:solidFill>
                  <a:srgbClr val="00B0F0"/>
                </a:solidFill>
              </a:rPr>
              <a:t>or</a:t>
            </a:r>
          </a:p>
        </p:txBody>
      </p:sp>
      <p:sp>
        <p:nvSpPr>
          <p:cNvPr id="66" name="TextBox 65"/>
          <p:cNvSpPr txBox="1"/>
          <p:nvPr/>
        </p:nvSpPr>
        <p:spPr>
          <a:xfrm>
            <a:off x="2936028" y="1432469"/>
            <a:ext cx="2896933" cy="707886"/>
          </a:xfrm>
          <a:prstGeom prst="rect">
            <a:avLst/>
          </a:prstGeom>
          <a:noFill/>
        </p:spPr>
        <p:txBody>
          <a:bodyPr wrap="square" rtlCol="0">
            <a:spAutoFit/>
          </a:bodyPr>
          <a:lstStyle/>
          <a:p>
            <a:pPr algn="r"/>
            <a:r>
              <a:rPr lang="en-US" sz="2000" dirty="0" err="1">
                <a:latin typeface="Segoe UI" charset="0"/>
                <a:ea typeface="Segoe UI" charset="0"/>
                <a:cs typeface="Segoe UI" charset="0"/>
              </a:rPr>
              <a:t>ALUOp</a:t>
            </a:r>
            <a:r>
              <a:rPr lang="en-US" sz="2000" dirty="0">
                <a:latin typeface="Segoe UI" charset="0"/>
                <a:ea typeface="Segoe UI" charset="0"/>
                <a:cs typeface="Segoe UI" charset="0"/>
              </a:rPr>
              <a:t> 0 is the default, so </a:t>
            </a:r>
            <a:r>
              <a:rPr lang="en-US" sz="2000" b="1" dirty="0">
                <a:solidFill>
                  <a:srgbClr val="FF0000"/>
                </a:solidFill>
                <a:latin typeface="Consolas" charset="0"/>
                <a:ea typeface="Consolas" charset="0"/>
                <a:cs typeface="Consolas" charset="0"/>
              </a:rPr>
              <a:t>and</a:t>
            </a:r>
            <a:r>
              <a:rPr lang="en-US" sz="2000" dirty="0">
                <a:solidFill>
                  <a:srgbClr val="FF0000"/>
                </a:solidFill>
                <a:latin typeface="Segoe UI" charset="0"/>
                <a:ea typeface="Segoe UI" charset="0"/>
                <a:cs typeface="Segoe UI" charset="0"/>
              </a:rPr>
              <a:t> </a:t>
            </a:r>
            <a:r>
              <a:rPr lang="en-US" sz="2000" dirty="0">
                <a:latin typeface="Segoe UI" charset="0"/>
                <a:ea typeface="Segoe UI" charset="0"/>
                <a:cs typeface="Segoe UI" charset="0"/>
              </a:rPr>
              <a:t>is handled.</a:t>
            </a:r>
          </a:p>
        </p:txBody>
      </p:sp>
      <p:sp>
        <p:nvSpPr>
          <p:cNvPr id="67" name="TextBox 66"/>
          <p:cNvSpPr txBox="1"/>
          <p:nvPr/>
        </p:nvSpPr>
        <p:spPr>
          <a:xfrm>
            <a:off x="3373696" y="2122360"/>
            <a:ext cx="2400474" cy="707886"/>
          </a:xfrm>
          <a:prstGeom prst="rect">
            <a:avLst/>
          </a:prstGeom>
          <a:noFill/>
        </p:spPr>
        <p:txBody>
          <a:bodyPr wrap="square" rtlCol="0">
            <a:spAutoFit/>
          </a:bodyPr>
          <a:lstStyle/>
          <a:p>
            <a:pPr algn="r"/>
            <a:r>
              <a:rPr lang="en-US" sz="2000">
                <a:latin typeface="Segoe UI" charset="0"/>
                <a:ea typeface="Segoe UI" charset="0"/>
                <a:cs typeface="Segoe UI" charset="0"/>
              </a:rPr>
              <a:t>which instruction(s) need OR </a:t>
            </a:r>
            <a:r>
              <a:rPr lang="en-US" sz="2000" dirty="0">
                <a:latin typeface="Segoe UI" charset="0"/>
                <a:ea typeface="Segoe UI" charset="0"/>
                <a:cs typeface="Segoe UI" charset="0"/>
              </a:rPr>
              <a:t>(1)?</a:t>
            </a:r>
          </a:p>
        </p:txBody>
      </p:sp>
      <p:sp>
        <p:nvSpPr>
          <p:cNvPr id="68" name="TextBox 67"/>
          <p:cNvSpPr txBox="1"/>
          <p:nvPr/>
        </p:nvSpPr>
        <p:spPr>
          <a:xfrm>
            <a:off x="2133600" y="3087379"/>
            <a:ext cx="2400474" cy="400110"/>
          </a:xfrm>
          <a:prstGeom prst="rect">
            <a:avLst/>
          </a:prstGeom>
          <a:noFill/>
        </p:spPr>
        <p:txBody>
          <a:bodyPr wrap="square" rtlCol="0">
            <a:spAutoFit/>
          </a:bodyPr>
          <a:lstStyle/>
          <a:p>
            <a:pPr algn="ctr"/>
            <a:r>
              <a:rPr lang="en-US" sz="2000" dirty="0">
                <a:latin typeface="Segoe UI" charset="0"/>
                <a:ea typeface="Segoe UI" charset="0"/>
                <a:cs typeface="Segoe UI" charset="0"/>
              </a:rPr>
              <a:t>what about + (2)?</a:t>
            </a:r>
          </a:p>
        </p:txBody>
      </p:sp>
      <p:sp>
        <p:nvSpPr>
          <p:cNvPr id="69" name="TextBox 68"/>
          <p:cNvSpPr txBox="1"/>
          <p:nvPr/>
        </p:nvSpPr>
        <p:spPr>
          <a:xfrm>
            <a:off x="2137563" y="3674174"/>
            <a:ext cx="2400474" cy="400110"/>
          </a:xfrm>
          <a:prstGeom prst="rect">
            <a:avLst/>
          </a:prstGeom>
          <a:noFill/>
        </p:spPr>
        <p:txBody>
          <a:bodyPr wrap="square" rtlCol="0">
            <a:spAutoFit/>
          </a:bodyPr>
          <a:lstStyle/>
          <a:p>
            <a:pPr algn="ctr"/>
            <a:r>
              <a:rPr lang="en-US" sz="2000" dirty="0">
                <a:latin typeface="Segoe UI" charset="0"/>
                <a:ea typeface="Segoe UI" charset="0"/>
                <a:cs typeface="Segoe UI" charset="0"/>
              </a:rPr>
              <a:t>what about - (3)?</a:t>
            </a:r>
          </a:p>
        </p:txBody>
      </p:sp>
      <p:sp>
        <p:nvSpPr>
          <p:cNvPr id="70" name="TextBox 69"/>
          <p:cNvSpPr txBox="1"/>
          <p:nvPr/>
        </p:nvSpPr>
        <p:spPr>
          <a:xfrm>
            <a:off x="5899951" y="4135047"/>
            <a:ext cx="2901149" cy="707886"/>
          </a:xfrm>
          <a:prstGeom prst="rect">
            <a:avLst/>
          </a:prstGeom>
          <a:noFill/>
        </p:spPr>
        <p:txBody>
          <a:bodyPr wrap="square" rtlCol="0">
            <a:spAutoFit/>
          </a:bodyPr>
          <a:lstStyle/>
          <a:p>
            <a:pPr algn="ctr"/>
            <a:r>
              <a:rPr lang="en-US" sz="2000" dirty="0">
                <a:latin typeface="Segoe UI" charset="0"/>
                <a:ea typeface="Segoe UI" charset="0"/>
                <a:cs typeface="Segoe UI" charset="0"/>
              </a:rPr>
              <a:t>think of it like an upside-down if-else-if</a:t>
            </a:r>
            <a:r>
              <a:rPr lang="mr-IN" sz="2000" dirty="0">
                <a:latin typeface="Segoe UI" charset="0"/>
                <a:ea typeface="Segoe UI" charset="0"/>
                <a:cs typeface="Segoe UI" charset="0"/>
              </a:rPr>
              <a:t>…</a:t>
            </a:r>
            <a:endParaRPr lang="en-US" sz="2000" dirty="0">
              <a:latin typeface="Segoe UI" charset="0"/>
              <a:ea typeface="Segoe UI" charset="0"/>
              <a:cs typeface="Segoe UI" charset="0"/>
            </a:endParaRPr>
          </a:p>
        </p:txBody>
      </p:sp>
      <p:cxnSp>
        <p:nvCxnSpPr>
          <p:cNvPr id="8" name="Straight Connector 7">
            <a:extLst>
              <a:ext uri="{FF2B5EF4-FFF2-40B4-BE49-F238E27FC236}">
                <a16:creationId xmlns:a16="http://schemas.microsoft.com/office/drawing/2014/main" id="{DB170F4E-DAC3-8443-B30B-4BF9D267F888}"/>
              </a:ext>
            </a:extLst>
          </p:cNvPr>
          <p:cNvCxnSpPr>
            <a:cxnSpLocks/>
          </p:cNvCxnSpPr>
          <p:nvPr/>
        </p:nvCxnSpPr>
        <p:spPr>
          <a:xfrm>
            <a:off x="1107282" y="1277909"/>
            <a:ext cx="0" cy="31797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B1F06FD8-9A8E-E949-B005-DAF2A12E9156}"/>
              </a:ext>
            </a:extLst>
          </p:cNvPr>
          <p:cNvSpPr txBox="1"/>
          <p:nvPr/>
        </p:nvSpPr>
        <p:spPr>
          <a:xfrm>
            <a:off x="39095" y="1295949"/>
            <a:ext cx="1116082" cy="523220"/>
          </a:xfrm>
          <a:prstGeom prst="rect">
            <a:avLst/>
          </a:prstGeom>
          <a:noFill/>
        </p:spPr>
        <p:txBody>
          <a:bodyPr wrap="square" rtlCol="0">
            <a:spAutoFit/>
          </a:bodyPr>
          <a:lstStyle/>
          <a:p>
            <a:pPr algn="ctr"/>
            <a:r>
              <a:rPr lang="en-US" sz="1400" dirty="0">
                <a:latin typeface="Segoe UI" charset="0"/>
                <a:ea typeface="Segoe UI" charset="0"/>
                <a:cs typeface="Segoe UI" charset="0"/>
              </a:rPr>
              <a:t>instructions to support</a:t>
            </a:r>
          </a:p>
        </p:txBody>
      </p:sp>
      <p:sp>
        <p:nvSpPr>
          <p:cNvPr id="46" name="TextBox 45">
            <a:extLst>
              <a:ext uri="{FF2B5EF4-FFF2-40B4-BE49-F238E27FC236}">
                <a16:creationId xmlns:a16="http://schemas.microsoft.com/office/drawing/2014/main" id="{624FF675-D29C-0040-9286-D37B37E2CA4B}"/>
              </a:ext>
            </a:extLst>
          </p:cNvPr>
          <p:cNvSpPr txBox="1"/>
          <p:nvPr/>
        </p:nvSpPr>
        <p:spPr>
          <a:xfrm>
            <a:off x="1041772" y="1291765"/>
            <a:ext cx="1116082" cy="523220"/>
          </a:xfrm>
          <a:prstGeom prst="rect">
            <a:avLst/>
          </a:prstGeom>
          <a:noFill/>
        </p:spPr>
        <p:txBody>
          <a:bodyPr wrap="square" rtlCol="0">
            <a:spAutoFit/>
          </a:bodyPr>
          <a:lstStyle/>
          <a:p>
            <a:pPr algn="ctr"/>
            <a:r>
              <a:rPr lang="en-US" sz="1400" dirty="0" err="1">
                <a:latin typeface="Segoe UI" charset="0"/>
                <a:ea typeface="Segoe UI" charset="0"/>
                <a:cs typeface="Segoe UI" charset="0"/>
              </a:rPr>
              <a:t>ALUOp</a:t>
            </a:r>
            <a:r>
              <a:rPr lang="en-US" sz="1400" dirty="0">
                <a:latin typeface="Segoe UI" charset="0"/>
                <a:ea typeface="Segoe UI" charset="0"/>
                <a:cs typeface="Segoe UI" charset="0"/>
              </a:rPr>
              <a:t> values</a:t>
            </a:r>
          </a:p>
        </p:txBody>
      </p:sp>
    </p:spTree>
    <p:extLst>
      <p:ext uri="{BB962C8B-B14F-4D97-AF65-F5344CB8AC3E}">
        <p14:creationId xmlns:p14="http://schemas.microsoft.com/office/powerpoint/2010/main" val="5053111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7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p:bldP spid="47" grpId="0"/>
      <p:bldP spid="48" grpId="0"/>
      <p:bldP spid="56" grpId="0"/>
      <p:bldP spid="57" grpId="0"/>
      <p:bldP spid="65" grpId="0"/>
      <p:bldP spid="66" grpId="0"/>
      <p:bldP spid="67" grpId="0"/>
      <p:bldP spid="68" grpId="0"/>
      <p:bldP spid="69" grpId="0"/>
      <p:bldP spid="70" grpId="0"/>
      <p:bldP spid="44" grpId="0"/>
      <p:bldP spid="4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4F6E0-AA3A-DD42-B1EA-7E3887C29B58}"/>
              </a:ext>
            </a:extLst>
          </p:cNvPr>
          <p:cNvSpPr>
            <a:spLocks noGrp="1"/>
          </p:cNvSpPr>
          <p:nvPr>
            <p:ph type="title"/>
          </p:nvPr>
        </p:nvSpPr>
        <p:spPr/>
        <p:txBody>
          <a:bodyPr/>
          <a:lstStyle/>
          <a:p>
            <a:r>
              <a:rPr lang="en-US" dirty="0"/>
              <a:t>The overall “shape” of control</a:t>
            </a:r>
          </a:p>
        </p:txBody>
      </p:sp>
      <p:sp>
        <p:nvSpPr>
          <p:cNvPr id="4" name="Footer Placeholder 3">
            <a:extLst>
              <a:ext uri="{FF2B5EF4-FFF2-40B4-BE49-F238E27FC236}">
                <a16:creationId xmlns:a16="http://schemas.microsoft.com/office/drawing/2014/main" id="{D814C66D-A812-9D47-A199-FE1CEFB56421}"/>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143821DE-E4CC-844A-9C56-6D9303D58611}"/>
              </a:ext>
            </a:extLst>
          </p:cNvPr>
          <p:cNvSpPr>
            <a:spLocks noGrp="1"/>
          </p:cNvSpPr>
          <p:nvPr>
            <p:ph type="sldNum" sz="quarter" idx="12"/>
          </p:nvPr>
        </p:nvSpPr>
        <p:spPr/>
        <p:txBody>
          <a:bodyPr/>
          <a:lstStyle/>
          <a:p>
            <a:fld id="{3552B95B-556F-44BD-91A5-D80C1B9E2BB3}" type="slidenum">
              <a:rPr lang="en-US" smtClean="0"/>
              <a:pPr/>
              <a:t>24</a:t>
            </a:fld>
            <a:endParaRPr lang="en-US"/>
          </a:p>
        </p:txBody>
      </p:sp>
      <p:sp>
        <p:nvSpPr>
          <p:cNvPr id="6" name="TextBox 5">
            <a:extLst>
              <a:ext uri="{FF2B5EF4-FFF2-40B4-BE49-F238E27FC236}">
                <a16:creationId xmlns:a16="http://schemas.microsoft.com/office/drawing/2014/main" id="{F38A29A3-E834-6246-869C-231C79CDA72A}"/>
              </a:ext>
            </a:extLst>
          </p:cNvPr>
          <p:cNvSpPr txBox="1"/>
          <p:nvPr/>
        </p:nvSpPr>
        <p:spPr>
          <a:xfrm>
            <a:off x="12834" y="506128"/>
            <a:ext cx="2577966" cy="1015663"/>
          </a:xfrm>
          <a:prstGeom prst="rect">
            <a:avLst/>
          </a:prstGeom>
          <a:noFill/>
        </p:spPr>
        <p:txBody>
          <a:bodyPr wrap="square" rtlCol="0">
            <a:spAutoFit/>
          </a:bodyPr>
          <a:lstStyle/>
          <a:p>
            <a:pPr algn="ctr"/>
            <a:r>
              <a:rPr lang="en-US" sz="2000" dirty="0">
                <a:latin typeface="Segoe UI" charset="0"/>
                <a:ea typeface="Segoe UI" charset="0"/>
                <a:cs typeface="Segoe UI" charset="0"/>
              </a:rPr>
              <a:t>the </a:t>
            </a:r>
            <a:r>
              <a:rPr lang="en-US" sz="2000" b="1" dirty="0">
                <a:latin typeface="Segoe UI" charset="0"/>
                <a:ea typeface="Segoe UI" charset="0"/>
                <a:cs typeface="Segoe UI" charset="0"/>
              </a:rPr>
              <a:t>only</a:t>
            </a:r>
            <a:r>
              <a:rPr lang="en-US" sz="2000" dirty="0">
                <a:latin typeface="Segoe UI" charset="0"/>
                <a:ea typeface="Segoe UI" charset="0"/>
                <a:cs typeface="Segoe UI" charset="0"/>
              </a:rPr>
              <a:t> input is the current instruction, which gets split up.</a:t>
            </a:r>
            <a:endParaRPr lang="en-US" sz="2000" dirty="0">
              <a:solidFill>
                <a:srgbClr val="FF0000"/>
              </a:solidFill>
              <a:latin typeface="Segoe UI" charset="0"/>
              <a:ea typeface="Segoe UI" charset="0"/>
              <a:cs typeface="Segoe UI" charset="0"/>
            </a:endParaRPr>
          </a:p>
        </p:txBody>
      </p:sp>
      <p:sp>
        <p:nvSpPr>
          <p:cNvPr id="8" name="TextBox 7">
            <a:extLst>
              <a:ext uri="{FF2B5EF4-FFF2-40B4-BE49-F238E27FC236}">
                <a16:creationId xmlns:a16="http://schemas.microsoft.com/office/drawing/2014/main" id="{D311B3B0-933B-5A43-886C-E9399534AB88}"/>
              </a:ext>
            </a:extLst>
          </p:cNvPr>
          <p:cNvSpPr txBox="1"/>
          <p:nvPr/>
        </p:nvSpPr>
        <p:spPr>
          <a:xfrm>
            <a:off x="6464166" y="506128"/>
            <a:ext cx="2667000" cy="1015663"/>
          </a:xfrm>
          <a:prstGeom prst="rect">
            <a:avLst/>
          </a:prstGeom>
          <a:noFill/>
        </p:spPr>
        <p:txBody>
          <a:bodyPr wrap="square" rtlCol="0">
            <a:spAutoFit/>
          </a:bodyPr>
          <a:lstStyle/>
          <a:p>
            <a:pPr algn="ctr"/>
            <a:r>
              <a:rPr lang="en-US" sz="2000" dirty="0">
                <a:latin typeface="Segoe UI" charset="0"/>
                <a:ea typeface="Segoe UI" charset="0"/>
                <a:cs typeface="Segoe UI" charset="0"/>
              </a:rPr>
              <a:t>the outputs are </a:t>
            </a:r>
            <a:r>
              <a:rPr lang="en-US" sz="2000" i="1" dirty="0">
                <a:latin typeface="Segoe UI" charset="0"/>
                <a:ea typeface="Segoe UI" charset="0"/>
                <a:cs typeface="Segoe UI" charset="0"/>
              </a:rPr>
              <a:t>some</a:t>
            </a:r>
            <a:r>
              <a:rPr lang="en-US" sz="2000" dirty="0">
                <a:latin typeface="Segoe UI" charset="0"/>
                <a:ea typeface="Segoe UI" charset="0"/>
                <a:cs typeface="Segoe UI" charset="0"/>
              </a:rPr>
              <a:t> instruction fields and the control signals.</a:t>
            </a:r>
            <a:endParaRPr lang="en-US" sz="2000" dirty="0">
              <a:solidFill>
                <a:srgbClr val="FF0000"/>
              </a:solidFill>
              <a:latin typeface="Segoe UI" charset="0"/>
              <a:ea typeface="Segoe UI" charset="0"/>
              <a:cs typeface="Segoe UI" charset="0"/>
            </a:endParaRPr>
          </a:p>
        </p:txBody>
      </p:sp>
      <p:grpSp>
        <p:nvGrpSpPr>
          <p:cNvPr id="33" name="Group 32">
            <a:extLst>
              <a:ext uri="{FF2B5EF4-FFF2-40B4-BE49-F238E27FC236}">
                <a16:creationId xmlns:a16="http://schemas.microsoft.com/office/drawing/2014/main" id="{C01F947A-576A-D543-AC97-EF8BEFC57B7B}"/>
              </a:ext>
            </a:extLst>
          </p:cNvPr>
          <p:cNvGrpSpPr/>
          <p:nvPr/>
        </p:nvGrpSpPr>
        <p:grpSpPr>
          <a:xfrm>
            <a:off x="-381000" y="2041226"/>
            <a:ext cx="1878665" cy="2338276"/>
            <a:chOff x="-381000" y="2041226"/>
            <a:chExt cx="1878665" cy="2338276"/>
          </a:xfrm>
        </p:grpSpPr>
        <p:cxnSp>
          <p:nvCxnSpPr>
            <p:cNvPr id="10" name="Straight Arrow Connector 9">
              <a:extLst>
                <a:ext uri="{FF2B5EF4-FFF2-40B4-BE49-F238E27FC236}">
                  <a16:creationId xmlns:a16="http://schemas.microsoft.com/office/drawing/2014/main" id="{2C2081E9-2650-3A45-9C73-7F17D949C0F1}"/>
                </a:ext>
              </a:extLst>
            </p:cNvPr>
            <p:cNvCxnSpPr/>
            <p:nvPr/>
          </p:nvCxnSpPr>
          <p:spPr>
            <a:xfrm>
              <a:off x="-381000" y="3194312"/>
              <a:ext cx="9906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173FD12-0439-ED49-973F-FF02FE659DB1}"/>
                </a:ext>
              </a:extLst>
            </p:cNvPr>
            <p:cNvCxnSpPr/>
            <p:nvPr/>
          </p:nvCxnSpPr>
          <p:spPr>
            <a:xfrm flipH="1">
              <a:off x="607579" y="2441462"/>
              <a:ext cx="8229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3BD473B4-3724-274A-AF2F-6FF25F1A5906}"/>
                </a:ext>
              </a:extLst>
            </p:cNvPr>
            <p:cNvSpPr txBox="1"/>
            <p:nvPr/>
          </p:nvSpPr>
          <p:spPr>
            <a:xfrm>
              <a:off x="507305" y="2041226"/>
              <a:ext cx="990360" cy="369332"/>
            </a:xfrm>
            <a:prstGeom prst="rect">
              <a:avLst/>
            </a:prstGeom>
            <a:noFill/>
          </p:spPr>
          <p:txBody>
            <a:bodyPr wrap="square" rtlCol="0">
              <a:spAutoFit/>
            </a:bodyPr>
            <a:lstStyle/>
            <a:p>
              <a:pPr algn="r"/>
              <a:r>
                <a:rPr lang="en-US" sz="1800" i="1" dirty="0"/>
                <a:t>opcode</a:t>
              </a:r>
            </a:p>
          </p:txBody>
        </p:sp>
        <p:cxnSp>
          <p:nvCxnSpPr>
            <p:cNvPr id="14" name="Straight Connector 13">
              <a:extLst>
                <a:ext uri="{FF2B5EF4-FFF2-40B4-BE49-F238E27FC236}">
                  <a16:creationId xmlns:a16="http://schemas.microsoft.com/office/drawing/2014/main" id="{1A160360-C222-E94D-BBBB-46F674337B4C}"/>
                </a:ext>
              </a:extLst>
            </p:cNvPr>
            <p:cNvCxnSpPr/>
            <p:nvPr/>
          </p:nvCxnSpPr>
          <p:spPr>
            <a:xfrm flipH="1">
              <a:off x="607579" y="2881486"/>
              <a:ext cx="8229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1618BF7F-CAD3-F14C-9EF4-83A8E38C3744}"/>
                </a:ext>
              </a:extLst>
            </p:cNvPr>
            <p:cNvSpPr txBox="1"/>
            <p:nvPr/>
          </p:nvSpPr>
          <p:spPr>
            <a:xfrm>
              <a:off x="968577" y="2481250"/>
              <a:ext cx="529087" cy="369332"/>
            </a:xfrm>
            <a:prstGeom prst="rect">
              <a:avLst/>
            </a:prstGeom>
            <a:noFill/>
          </p:spPr>
          <p:txBody>
            <a:bodyPr wrap="square" rtlCol="0">
              <a:spAutoFit/>
            </a:bodyPr>
            <a:lstStyle/>
            <a:p>
              <a:pPr algn="r"/>
              <a:r>
                <a:rPr lang="en-US" sz="1800" i="1" dirty="0" err="1"/>
                <a:t>rd</a:t>
              </a:r>
              <a:endParaRPr lang="en-US" sz="1800" i="1" dirty="0"/>
            </a:p>
          </p:txBody>
        </p:sp>
        <p:cxnSp>
          <p:nvCxnSpPr>
            <p:cNvPr id="16" name="Straight Connector 15">
              <a:extLst>
                <a:ext uri="{FF2B5EF4-FFF2-40B4-BE49-F238E27FC236}">
                  <a16:creationId xmlns:a16="http://schemas.microsoft.com/office/drawing/2014/main" id="{00AD17CA-5882-1E4C-B9CC-FC5968DB1FAB}"/>
                </a:ext>
              </a:extLst>
            </p:cNvPr>
            <p:cNvCxnSpPr/>
            <p:nvPr/>
          </p:nvCxnSpPr>
          <p:spPr>
            <a:xfrm flipH="1">
              <a:off x="607579" y="3321510"/>
              <a:ext cx="8229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9C707598-BC5D-5C46-AAD0-B40CF5132E15}"/>
                </a:ext>
              </a:extLst>
            </p:cNvPr>
            <p:cNvSpPr txBox="1"/>
            <p:nvPr/>
          </p:nvSpPr>
          <p:spPr>
            <a:xfrm>
              <a:off x="968577" y="2921274"/>
              <a:ext cx="529087" cy="369332"/>
            </a:xfrm>
            <a:prstGeom prst="rect">
              <a:avLst/>
            </a:prstGeom>
            <a:noFill/>
          </p:spPr>
          <p:txBody>
            <a:bodyPr wrap="square" rtlCol="0">
              <a:spAutoFit/>
            </a:bodyPr>
            <a:lstStyle/>
            <a:p>
              <a:pPr algn="r"/>
              <a:r>
                <a:rPr lang="en-US" sz="1800" i="1" dirty="0" err="1"/>
                <a:t>rs</a:t>
              </a:r>
              <a:endParaRPr lang="en-US" sz="1800" i="1" dirty="0"/>
            </a:p>
          </p:txBody>
        </p:sp>
        <p:cxnSp>
          <p:nvCxnSpPr>
            <p:cNvPr id="18" name="Straight Connector 17">
              <a:extLst>
                <a:ext uri="{FF2B5EF4-FFF2-40B4-BE49-F238E27FC236}">
                  <a16:creationId xmlns:a16="http://schemas.microsoft.com/office/drawing/2014/main" id="{F7252440-AB1E-0D4A-AB53-74F16E6EF5A4}"/>
                </a:ext>
              </a:extLst>
            </p:cNvPr>
            <p:cNvCxnSpPr/>
            <p:nvPr/>
          </p:nvCxnSpPr>
          <p:spPr>
            <a:xfrm flipH="1">
              <a:off x="607579" y="3761534"/>
              <a:ext cx="8229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CE6A1C4C-1536-384C-BB6E-7EECD7A180B5}"/>
                </a:ext>
              </a:extLst>
            </p:cNvPr>
            <p:cNvSpPr txBox="1"/>
            <p:nvPr/>
          </p:nvSpPr>
          <p:spPr>
            <a:xfrm>
              <a:off x="968577" y="3361298"/>
              <a:ext cx="529087" cy="369332"/>
            </a:xfrm>
            <a:prstGeom prst="rect">
              <a:avLst/>
            </a:prstGeom>
            <a:noFill/>
          </p:spPr>
          <p:txBody>
            <a:bodyPr wrap="square" rtlCol="0">
              <a:spAutoFit/>
            </a:bodyPr>
            <a:lstStyle/>
            <a:p>
              <a:pPr algn="r"/>
              <a:r>
                <a:rPr lang="en-US" sz="1800" i="1" dirty="0" err="1"/>
                <a:t>rt</a:t>
              </a:r>
              <a:endParaRPr lang="en-US" sz="1800" i="1" dirty="0"/>
            </a:p>
          </p:txBody>
        </p:sp>
        <p:cxnSp>
          <p:nvCxnSpPr>
            <p:cNvPr id="20" name="Straight Connector 19">
              <a:extLst>
                <a:ext uri="{FF2B5EF4-FFF2-40B4-BE49-F238E27FC236}">
                  <a16:creationId xmlns:a16="http://schemas.microsoft.com/office/drawing/2014/main" id="{33F61177-56EF-6648-B594-54F523608E8C}"/>
                </a:ext>
              </a:extLst>
            </p:cNvPr>
            <p:cNvCxnSpPr/>
            <p:nvPr/>
          </p:nvCxnSpPr>
          <p:spPr>
            <a:xfrm flipH="1">
              <a:off x="607579" y="4201558"/>
              <a:ext cx="8229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C38A778A-176C-C040-8F8C-885986C5727C}"/>
                </a:ext>
              </a:extLst>
            </p:cNvPr>
            <p:cNvSpPr txBox="1"/>
            <p:nvPr/>
          </p:nvSpPr>
          <p:spPr>
            <a:xfrm>
              <a:off x="579732" y="3801322"/>
              <a:ext cx="917932" cy="369332"/>
            </a:xfrm>
            <a:prstGeom prst="rect">
              <a:avLst/>
            </a:prstGeom>
            <a:noFill/>
          </p:spPr>
          <p:txBody>
            <a:bodyPr wrap="square" rtlCol="0">
              <a:spAutoFit/>
            </a:bodyPr>
            <a:lstStyle/>
            <a:p>
              <a:pPr algn="r"/>
              <a:r>
                <a:rPr lang="en-US" sz="1800" i="1" dirty="0"/>
                <a:t>…</a:t>
              </a:r>
            </a:p>
          </p:txBody>
        </p:sp>
        <p:cxnSp>
          <p:nvCxnSpPr>
            <p:cNvPr id="28" name="Straight Connector 27">
              <a:extLst>
                <a:ext uri="{FF2B5EF4-FFF2-40B4-BE49-F238E27FC236}">
                  <a16:creationId xmlns:a16="http://schemas.microsoft.com/office/drawing/2014/main" id="{E39140B0-0213-E548-A905-ACD76EAAF786}"/>
                </a:ext>
              </a:extLst>
            </p:cNvPr>
            <p:cNvCxnSpPr>
              <a:cxnSpLocks/>
            </p:cNvCxnSpPr>
            <p:nvPr/>
          </p:nvCxnSpPr>
          <p:spPr>
            <a:xfrm>
              <a:off x="609600" y="2215939"/>
              <a:ext cx="0" cy="21635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8" name="Group 57">
            <a:extLst>
              <a:ext uri="{FF2B5EF4-FFF2-40B4-BE49-F238E27FC236}">
                <a16:creationId xmlns:a16="http://schemas.microsoft.com/office/drawing/2014/main" id="{DC0294A7-F9A4-764D-A501-DEBC611DC0A3}"/>
              </a:ext>
            </a:extLst>
          </p:cNvPr>
          <p:cNvGrpSpPr/>
          <p:nvPr/>
        </p:nvGrpSpPr>
        <p:grpSpPr>
          <a:xfrm>
            <a:off x="7518134" y="1852579"/>
            <a:ext cx="1625866" cy="3045283"/>
            <a:chOff x="7518134" y="1852579"/>
            <a:chExt cx="1625866" cy="3045283"/>
          </a:xfrm>
        </p:grpSpPr>
        <p:cxnSp>
          <p:nvCxnSpPr>
            <p:cNvPr id="34" name="Straight Arrow Connector 33">
              <a:extLst>
                <a:ext uri="{FF2B5EF4-FFF2-40B4-BE49-F238E27FC236}">
                  <a16:creationId xmlns:a16="http://schemas.microsoft.com/office/drawing/2014/main" id="{6EF0CE0F-F277-A741-9376-1630457B2F69}"/>
                </a:ext>
              </a:extLst>
            </p:cNvPr>
            <p:cNvCxnSpPr>
              <a:cxnSpLocks/>
            </p:cNvCxnSpPr>
            <p:nvPr/>
          </p:nvCxnSpPr>
          <p:spPr>
            <a:xfrm>
              <a:off x="8661133" y="2037245"/>
              <a:ext cx="482867"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8BADAFAA-323E-1E42-B5E4-8BAC2B4F2FD1}"/>
                </a:ext>
              </a:extLst>
            </p:cNvPr>
            <p:cNvSpPr txBox="1"/>
            <p:nvPr/>
          </p:nvSpPr>
          <p:spPr>
            <a:xfrm>
              <a:off x="8132046" y="1852579"/>
              <a:ext cx="529087" cy="369332"/>
            </a:xfrm>
            <a:prstGeom prst="rect">
              <a:avLst/>
            </a:prstGeom>
            <a:noFill/>
          </p:spPr>
          <p:txBody>
            <a:bodyPr wrap="square" rtlCol="0">
              <a:spAutoFit/>
            </a:bodyPr>
            <a:lstStyle/>
            <a:p>
              <a:pPr algn="r"/>
              <a:r>
                <a:rPr lang="en-US" sz="1800" i="1" dirty="0" err="1"/>
                <a:t>rd</a:t>
              </a:r>
              <a:endParaRPr lang="en-US" sz="1800" i="1" dirty="0"/>
            </a:p>
          </p:txBody>
        </p:sp>
        <p:cxnSp>
          <p:nvCxnSpPr>
            <p:cNvPr id="48" name="Straight Arrow Connector 47">
              <a:extLst>
                <a:ext uri="{FF2B5EF4-FFF2-40B4-BE49-F238E27FC236}">
                  <a16:creationId xmlns:a16="http://schemas.microsoft.com/office/drawing/2014/main" id="{B70ADBD7-F731-CA4F-9803-D07ACFA91F1D}"/>
                </a:ext>
              </a:extLst>
            </p:cNvPr>
            <p:cNvCxnSpPr>
              <a:cxnSpLocks/>
            </p:cNvCxnSpPr>
            <p:nvPr/>
          </p:nvCxnSpPr>
          <p:spPr>
            <a:xfrm>
              <a:off x="8661133" y="2568957"/>
              <a:ext cx="482867"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5FFD4FBE-305D-CE43-ADE8-99AFC8B88316}"/>
                </a:ext>
              </a:extLst>
            </p:cNvPr>
            <p:cNvSpPr txBox="1"/>
            <p:nvPr/>
          </p:nvSpPr>
          <p:spPr>
            <a:xfrm>
              <a:off x="8132046" y="2384291"/>
              <a:ext cx="529087" cy="369332"/>
            </a:xfrm>
            <a:prstGeom prst="rect">
              <a:avLst/>
            </a:prstGeom>
            <a:noFill/>
          </p:spPr>
          <p:txBody>
            <a:bodyPr wrap="square" rtlCol="0">
              <a:spAutoFit/>
            </a:bodyPr>
            <a:lstStyle/>
            <a:p>
              <a:pPr algn="r"/>
              <a:r>
                <a:rPr lang="en-US" sz="1800" i="1" dirty="0" err="1"/>
                <a:t>rs</a:t>
              </a:r>
              <a:endParaRPr lang="en-US" sz="1800" i="1" dirty="0"/>
            </a:p>
          </p:txBody>
        </p:sp>
        <p:cxnSp>
          <p:nvCxnSpPr>
            <p:cNvPr id="50" name="Straight Arrow Connector 49">
              <a:extLst>
                <a:ext uri="{FF2B5EF4-FFF2-40B4-BE49-F238E27FC236}">
                  <a16:creationId xmlns:a16="http://schemas.microsoft.com/office/drawing/2014/main" id="{0D867613-8B59-5043-B689-1C66766EBD6C}"/>
                </a:ext>
              </a:extLst>
            </p:cNvPr>
            <p:cNvCxnSpPr>
              <a:cxnSpLocks/>
            </p:cNvCxnSpPr>
            <p:nvPr/>
          </p:nvCxnSpPr>
          <p:spPr>
            <a:xfrm>
              <a:off x="8661133" y="3100669"/>
              <a:ext cx="482867"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651539BD-E0B3-C84C-8ECB-64650F5C26A6}"/>
                </a:ext>
              </a:extLst>
            </p:cNvPr>
            <p:cNvSpPr txBox="1"/>
            <p:nvPr/>
          </p:nvSpPr>
          <p:spPr>
            <a:xfrm>
              <a:off x="8132046" y="2916003"/>
              <a:ext cx="529087" cy="369332"/>
            </a:xfrm>
            <a:prstGeom prst="rect">
              <a:avLst/>
            </a:prstGeom>
            <a:noFill/>
          </p:spPr>
          <p:txBody>
            <a:bodyPr wrap="square" rtlCol="0">
              <a:spAutoFit/>
            </a:bodyPr>
            <a:lstStyle/>
            <a:p>
              <a:pPr algn="r"/>
              <a:r>
                <a:rPr lang="en-US" sz="1800" i="1" dirty="0" err="1"/>
                <a:t>rt</a:t>
              </a:r>
              <a:endParaRPr lang="en-US" sz="1800" i="1" dirty="0"/>
            </a:p>
          </p:txBody>
        </p:sp>
        <p:cxnSp>
          <p:nvCxnSpPr>
            <p:cNvPr id="52" name="Straight Arrow Connector 51">
              <a:extLst>
                <a:ext uri="{FF2B5EF4-FFF2-40B4-BE49-F238E27FC236}">
                  <a16:creationId xmlns:a16="http://schemas.microsoft.com/office/drawing/2014/main" id="{8DBD4899-A227-904F-87C0-6D37DA3BFBA6}"/>
                </a:ext>
              </a:extLst>
            </p:cNvPr>
            <p:cNvCxnSpPr>
              <a:cxnSpLocks/>
            </p:cNvCxnSpPr>
            <p:nvPr/>
          </p:nvCxnSpPr>
          <p:spPr>
            <a:xfrm>
              <a:off x="8661133" y="3632381"/>
              <a:ext cx="482867"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A6C5F203-C091-EF4B-8B5F-16D4E16D4BA8}"/>
                </a:ext>
              </a:extLst>
            </p:cNvPr>
            <p:cNvSpPr txBox="1"/>
            <p:nvPr/>
          </p:nvSpPr>
          <p:spPr>
            <a:xfrm>
              <a:off x="7518134" y="3447715"/>
              <a:ext cx="1143000" cy="369332"/>
            </a:xfrm>
            <a:prstGeom prst="rect">
              <a:avLst/>
            </a:prstGeom>
            <a:noFill/>
          </p:spPr>
          <p:txBody>
            <a:bodyPr wrap="square" rtlCol="0">
              <a:spAutoFit/>
            </a:bodyPr>
            <a:lstStyle/>
            <a:p>
              <a:pPr algn="r"/>
              <a:r>
                <a:rPr lang="en-US" sz="1800" i="1" dirty="0" err="1"/>
                <a:t>MemWE</a:t>
              </a:r>
              <a:endParaRPr lang="en-US" sz="1800" i="1" dirty="0"/>
            </a:p>
          </p:txBody>
        </p:sp>
        <p:cxnSp>
          <p:nvCxnSpPr>
            <p:cNvPr id="54" name="Straight Arrow Connector 53">
              <a:extLst>
                <a:ext uri="{FF2B5EF4-FFF2-40B4-BE49-F238E27FC236}">
                  <a16:creationId xmlns:a16="http://schemas.microsoft.com/office/drawing/2014/main" id="{18C778A2-0959-BC44-89B6-9410DACFD566}"/>
                </a:ext>
              </a:extLst>
            </p:cNvPr>
            <p:cNvCxnSpPr>
              <a:cxnSpLocks/>
            </p:cNvCxnSpPr>
            <p:nvPr/>
          </p:nvCxnSpPr>
          <p:spPr>
            <a:xfrm>
              <a:off x="8661133" y="4164093"/>
              <a:ext cx="482867"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6E19E02D-20FF-9440-AA2A-9F983DE7024C}"/>
                </a:ext>
              </a:extLst>
            </p:cNvPr>
            <p:cNvSpPr txBox="1"/>
            <p:nvPr/>
          </p:nvSpPr>
          <p:spPr>
            <a:xfrm>
              <a:off x="7670533" y="3979427"/>
              <a:ext cx="990601" cy="369332"/>
            </a:xfrm>
            <a:prstGeom prst="rect">
              <a:avLst/>
            </a:prstGeom>
            <a:noFill/>
          </p:spPr>
          <p:txBody>
            <a:bodyPr wrap="square" rtlCol="0">
              <a:spAutoFit/>
            </a:bodyPr>
            <a:lstStyle/>
            <a:p>
              <a:pPr algn="r"/>
              <a:r>
                <a:rPr lang="en-US" sz="1800" i="1" dirty="0" err="1"/>
                <a:t>ALUOp</a:t>
              </a:r>
              <a:endParaRPr lang="en-US" sz="1800" i="1" dirty="0"/>
            </a:p>
          </p:txBody>
        </p:sp>
        <p:cxnSp>
          <p:nvCxnSpPr>
            <p:cNvPr id="56" name="Straight Arrow Connector 55">
              <a:extLst>
                <a:ext uri="{FF2B5EF4-FFF2-40B4-BE49-F238E27FC236}">
                  <a16:creationId xmlns:a16="http://schemas.microsoft.com/office/drawing/2014/main" id="{760D327D-0353-3E41-BFBB-A4F9124205FA}"/>
                </a:ext>
              </a:extLst>
            </p:cNvPr>
            <p:cNvCxnSpPr>
              <a:cxnSpLocks/>
            </p:cNvCxnSpPr>
            <p:nvPr/>
          </p:nvCxnSpPr>
          <p:spPr>
            <a:xfrm>
              <a:off x="8661133" y="4713196"/>
              <a:ext cx="482867"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B6722B6A-0631-5644-90FF-407C515A7BD6}"/>
                </a:ext>
              </a:extLst>
            </p:cNvPr>
            <p:cNvSpPr txBox="1"/>
            <p:nvPr/>
          </p:nvSpPr>
          <p:spPr>
            <a:xfrm>
              <a:off x="7670533" y="4528530"/>
              <a:ext cx="990601" cy="369332"/>
            </a:xfrm>
            <a:prstGeom prst="rect">
              <a:avLst/>
            </a:prstGeom>
            <a:noFill/>
          </p:spPr>
          <p:txBody>
            <a:bodyPr wrap="square" rtlCol="0">
              <a:spAutoFit/>
            </a:bodyPr>
            <a:lstStyle/>
            <a:p>
              <a:pPr algn="r"/>
              <a:r>
                <a:rPr lang="en-US" sz="1800" i="1" dirty="0"/>
                <a:t>…</a:t>
              </a:r>
            </a:p>
          </p:txBody>
        </p:sp>
      </p:grpSp>
      <p:sp>
        <p:nvSpPr>
          <p:cNvPr id="66" name="TextBox 65">
            <a:extLst>
              <a:ext uri="{FF2B5EF4-FFF2-40B4-BE49-F238E27FC236}">
                <a16:creationId xmlns:a16="http://schemas.microsoft.com/office/drawing/2014/main" id="{A30E86AC-C886-9545-98CF-AC94256C6BEE}"/>
              </a:ext>
            </a:extLst>
          </p:cNvPr>
          <p:cNvSpPr txBox="1"/>
          <p:nvPr/>
        </p:nvSpPr>
        <p:spPr>
          <a:xfrm>
            <a:off x="2074794" y="1221653"/>
            <a:ext cx="3013211" cy="1015663"/>
          </a:xfrm>
          <a:prstGeom prst="rect">
            <a:avLst/>
          </a:prstGeom>
          <a:noFill/>
        </p:spPr>
        <p:txBody>
          <a:bodyPr wrap="square" rtlCol="0">
            <a:spAutoFit/>
          </a:bodyPr>
          <a:lstStyle/>
          <a:p>
            <a:pPr algn="ctr"/>
            <a:r>
              <a:rPr lang="en-US" sz="2000" dirty="0">
                <a:latin typeface="Segoe UI" charset="0"/>
                <a:ea typeface="Segoe UI" charset="0"/>
                <a:cs typeface="Segoe UI" charset="0"/>
              </a:rPr>
              <a:t>the </a:t>
            </a:r>
            <a:r>
              <a:rPr lang="en-US" sz="2000" b="1" dirty="0">
                <a:latin typeface="Segoe UI" charset="0"/>
                <a:ea typeface="Segoe UI" charset="0"/>
                <a:cs typeface="Segoe UI" charset="0"/>
              </a:rPr>
              <a:t>opcode </a:t>
            </a:r>
            <a:r>
              <a:rPr lang="en-US" sz="2000" dirty="0">
                <a:latin typeface="Segoe UI" charset="0"/>
                <a:ea typeface="Segoe UI" charset="0"/>
                <a:cs typeface="Segoe UI" charset="0"/>
              </a:rPr>
              <a:t>gets decoded to produce the </a:t>
            </a:r>
            <a:r>
              <a:rPr lang="en-US" sz="2000" b="1" dirty="0">
                <a:latin typeface="Segoe UI" charset="0"/>
                <a:ea typeface="Segoe UI" charset="0"/>
                <a:cs typeface="Segoe UI" charset="0"/>
              </a:rPr>
              <a:t>instruction signals.</a:t>
            </a:r>
            <a:endParaRPr lang="en-US" sz="2000" dirty="0">
              <a:solidFill>
                <a:srgbClr val="FF0000"/>
              </a:solidFill>
              <a:latin typeface="Segoe UI" charset="0"/>
              <a:ea typeface="Segoe UI" charset="0"/>
              <a:cs typeface="Segoe UI" charset="0"/>
            </a:endParaRPr>
          </a:p>
        </p:txBody>
      </p:sp>
      <p:grpSp>
        <p:nvGrpSpPr>
          <p:cNvPr id="103" name="Group 102">
            <a:extLst>
              <a:ext uri="{FF2B5EF4-FFF2-40B4-BE49-F238E27FC236}">
                <a16:creationId xmlns:a16="http://schemas.microsoft.com/office/drawing/2014/main" id="{433C84D9-3892-9747-B066-AD75B95B7634}"/>
              </a:ext>
            </a:extLst>
          </p:cNvPr>
          <p:cNvGrpSpPr/>
          <p:nvPr/>
        </p:nvGrpSpPr>
        <p:grpSpPr>
          <a:xfrm>
            <a:off x="1430539" y="2441462"/>
            <a:ext cx="1998461" cy="2849739"/>
            <a:chOff x="1430539" y="2441462"/>
            <a:chExt cx="1998461" cy="2849739"/>
          </a:xfrm>
        </p:grpSpPr>
        <p:sp>
          <p:nvSpPr>
            <p:cNvPr id="59" name="Trapezoid 58">
              <a:extLst>
                <a:ext uri="{FF2B5EF4-FFF2-40B4-BE49-F238E27FC236}">
                  <a16:creationId xmlns:a16="http://schemas.microsoft.com/office/drawing/2014/main" id="{7BB77792-6224-1C41-81E6-3F475FE4A3C2}"/>
                </a:ext>
              </a:extLst>
            </p:cNvPr>
            <p:cNvSpPr/>
            <p:nvPr/>
          </p:nvSpPr>
          <p:spPr>
            <a:xfrm rot="5400000" flipV="1">
              <a:off x="854997" y="3657933"/>
              <a:ext cx="2809950" cy="456585"/>
            </a:xfrm>
            <a:prstGeom prst="trapezoid">
              <a:avLst>
                <a:gd name="adj" fmla="val 45396"/>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1" name="Elbow Connector 60">
              <a:extLst>
                <a:ext uri="{FF2B5EF4-FFF2-40B4-BE49-F238E27FC236}">
                  <a16:creationId xmlns:a16="http://schemas.microsoft.com/office/drawing/2014/main" id="{D1F889EA-F91E-774F-84FB-58231110C630}"/>
                </a:ext>
              </a:extLst>
            </p:cNvPr>
            <p:cNvCxnSpPr>
              <a:endCxn id="59" idx="1"/>
            </p:cNvCxnSpPr>
            <p:nvPr/>
          </p:nvCxnSpPr>
          <p:spPr>
            <a:xfrm>
              <a:off x="1430539" y="2441462"/>
              <a:ext cx="829434" cy="143425"/>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8" name="Group 87">
              <a:extLst>
                <a:ext uri="{FF2B5EF4-FFF2-40B4-BE49-F238E27FC236}">
                  <a16:creationId xmlns:a16="http://schemas.microsoft.com/office/drawing/2014/main" id="{E721A86C-7AD4-D64C-95D5-F47F6C627812}"/>
                </a:ext>
              </a:extLst>
            </p:cNvPr>
            <p:cNvGrpSpPr/>
            <p:nvPr/>
          </p:nvGrpSpPr>
          <p:grpSpPr>
            <a:xfrm>
              <a:off x="2488265" y="2457696"/>
              <a:ext cx="837113" cy="369332"/>
              <a:chOff x="2488265" y="2457696"/>
              <a:chExt cx="837113" cy="369332"/>
            </a:xfrm>
          </p:grpSpPr>
          <p:cxnSp>
            <p:nvCxnSpPr>
              <p:cNvPr id="62" name="Straight Arrow Connector 61">
                <a:extLst>
                  <a:ext uri="{FF2B5EF4-FFF2-40B4-BE49-F238E27FC236}">
                    <a16:creationId xmlns:a16="http://schemas.microsoft.com/office/drawing/2014/main" id="{FA8A8B1A-E1A1-EB44-9326-1BCBB11CD85D}"/>
                  </a:ext>
                </a:extLst>
              </p:cNvPr>
              <p:cNvCxnSpPr>
                <a:cxnSpLocks/>
              </p:cNvCxnSpPr>
              <p:nvPr/>
            </p:nvCxnSpPr>
            <p:spPr>
              <a:xfrm>
                <a:off x="2488265" y="2642362"/>
                <a:ext cx="331135"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8E026F01-C6B0-A24B-A018-2321CB883B49}"/>
                  </a:ext>
                </a:extLst>
              </p:cNvPr>
              <p:cNvSpPr txBox="1"/>
              <p:nvPr/>
            </p:nvSpPr>
            <p:spPr>
              <a:xfrm>
                <a:off x="2796290" y="2457696"/>
                <a:ext cx="529088" cy="369332"/>
              </a:xfrm>
              <a:prstGeom prst="rect">
                <a:avLst/>
              </a:prstGeom>
              <a:noFill/>
            </p:spPr>
            <p:txBody>
              <a:bodyPr wrap="square" rtlCol="0">
                <a:spAutoFit/>
              </a:bodyPr>
              <a:lstStyle/>
              <a:p>
                <a:r>
                  <a:rPr lang="en-US" sz="1800" b="1" i="1" dirty="0" err="1">
                    <a:solidFill>
                      <a:srgbClr val="00B0F0"/>
                    </a:solidFill>
                  </a:rPr>
                  <a:t>hlt</a:t>
                </a:r>
                <a:endParaRPr lang="en-US" sz="1800" b="1" i="1" dirty="0">
                  <a:solidFill>
                    <a:srgbClr val="00B0F0"/>
                  </a:solidFill>
                </a:endParaRPr>
              </a:p>
            </p:txBody>
          </p:sp>
        </p:grpSp>
        <p:grpSp>
          <p:nvGrpSpPr>
            <p:cNvPr id="87" name="Group 86">
              <a:extLst>
                <a:ext uri="{FF2B5EF4-FFF2-40B4-BE49-F238E27FC236}">
                  <a16:creationId xmlns:a16="http://schemas.microsoft.com/office/drawing/2014/main" id="{3F6CE4B8-79B8-164B-B14D-095662422F43}"/>
                </a:ext>
              </a:extLst>
            </p:cNvPr>
            <p:cNvGrpSpPr/>
            <p:nvPr/>
          </p:nvGrpSpPr>
          <p:grpSpPr>
            <a:xfrm>
              <a:off x="2487690" y="2850664"/>
              <a:ext cx="837113" cy="369332"/>
              <a:chOff x="2487690" y="2770397"/>
              <a:chExt cx="837113" cy="369332"/>
            </a:xfrm>
          </p:grpSpPr>
          <p:cxnSp>
            <p:nvCxnSpPr>
              <p:cNvPr id="67" name="Straight Arrow Connector 66">
                <a:extLst>
                  <a:ext uri="{FF2B5EF4-FFF2-40B4-BE49-F238E27FC236}">
                    <a16:creationId xmlns:a16="http://schemas.microsoft.com/office/drawing/2014/main" id="{7C33D333-8C7D-4A4A-B15A-C2AC85628175}"/>
                  </a:ext>
                </a:extLst>
              </p:cNvPr>
              <p:cNvCxnSpPr>
                <a:cxnSpLocks/>
              </p:cNvCxnSpPr>
              <p:nvPr/>
            </p:nvCxnSpPr>
            <p:spPr>
              <a:xfrm>
                <a:off x="2487690" y="2955063"/>
                <a:ext cx="331135"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5BE67900-2749-5E42-A9E2-6D7A9E0D87CB}"/>
                  </a:ext>
                </a:extLst>
              </p:cNvPr>
              <p:cNvSpPr txBox="1"/>
              <p:nvPr/>
            </p:nvSpPr>
            <p:spPr>
              <a:xfrm>
                <a:off x="2795715" y="2770397"/>
                <a:ext cx="529088" cy="369332"/>
              </a:xfrm>
              <a:prstGeom prst="rect">
                <a:avLst/>
              </a:prstGeom>
              <a:noFill/>
            </p:spPr>
            <p:txBody>
              <a:bodyPr wrap="square" rtlCol="0">
                <a:spAutoFit/>
              </a:bodyPr>
              <a:lstStyle/>
              <a:p>
                <a:r>
                  <a:rPr lang="en-US" sz="1800" b="1" i="1" dirty="0">
                    <a:solidFill>
                      <a:srgbClr val="00B0F0"/>
                    </a:solidFill>
                  </a:rPr>
                  <a:t>li</a:t>
                </a:r>
              </a:p>
            </p:txBody>
          </p:sp>
        </p:grpSp>
        <p:grpSp>
          <p:nvGrpSpPr>
            <p:cNvPr id="86" name="Group 85">
              <a:extLst>
                <a:ext uri="{FF2B5EF4-FFF2-40B4-BE49-F238E27FC236}">
                  <a16:creationId xmlns:a16="http://schemas.microsoft.com/office/drawing/2014/main" id="{6AE8A817-DEB8-7249-B5F8-10563CE35863}"/>
                </a:ext>
              </a:extLst>
            </p:cNvPr>
            <p:cNvGrpSpPr/>
            <p:nvPr/>
          </p:nvGrpSpPr>
          <p:grpSpPr>
            <a:xfrm>
              <a:off x="2486313" y="3243632"/>
              <a:ext cx="942687" cy="369332"/>
              <a:chOff x="2486313" y="3083097"/>
              <a:chExt cx="942687" cy="369332"/>
            </a:xfrm>
          </p:grpSpPr>
          <p:cxnSp>
            <p:nvCxnSpPr>
              <p:cNvPr id="69" name="Straight Arrow Connector 68">
                <a:extLst>
                  <a:ext uri="{FF2B5EF4-FFF2-40B4-BE49-F238E27FC236}">
                    <a16:creationId xmlns:a16="http://schemas.microsoft.com/office/drawing/2014/main" id="{6805A51E-DB5E-DE44-A3E9-5B1E2D880179}"/>
                  </a:ext>
                </a:extLst>
              </p:cNvPr>
              <p:cNvCxnSpPr>
                <a:cxnSpLocks/>
              </p:cNvCxnSpPr>
              <p:nvPr/>
            </p:nvCxnSpPr>
            <p:spPr>
              <a:xfrm>
                <a:off x="2486313" y="3267763"/>
                <a:ext cx="331135"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821626C9-399B-7B44-AF5D-BEDB2C7B3C81}"/>
                  </a:ext>
                </a:extLst>
              </p:cNvPr>
              <p:cNvSpPr txBox="1"/>
              <p:nvPr/>
            </p:nvSpPr>
            <p:spPr>
              <a:xfrm>
                <a:off x="2794338" y="3083097"/>
                <a:ext cx="634662" cy="369332"/>
              </a:xfrm>
              <a:prstGeom prst="rect">
                <a:avLst/>
              </a:prstGeom>
              <a:noFill/>
            </p:spPr>
            <p:txBody>
              <a:bodyPr wrap="square" rtlCol="0">
                <a:spAutoFit/>
              </a:bodyPr>
              <a:lstStyle/>
              <a:p>
                <a:r>
                  <a:rPr lang="en-US" sz="1800" b="1" i="1" dirty="0">
                    <a:solidFill>
                      <a:srgbClr val="00B0F0"/>
                    </a:solidFill>
                  </a:rPr>
                  <a:t>put</a:t>
                </a:r>
              </a:p>
            </p:txBody>
          </p:sp>
        </p:grpSp>
        <p:grpSp>
          <p:nvGrpSpPr>
            <p:cNvPr id="85" name="Group 84">
              <a:extLst>
                <a:ext uri="{FF2B5EF4-FFF2-40B4-BE49-F238E27FC236}">
                  <a16:creationId xmlns:a16="http://schemas.microsoft.com/office/drawing/2014/main" id="{A4DD360D-7E7A-694F-81EB-0095850C2A5C}"/>
                </a:ext>
              </a:extLst>
            </p:cNvPr>
            <p:cNvGrpSpPr/>
            <p:nvPr/>
          </p:nvGrpSpPr>
          <p:grpSpPr>
            <a:xfrm>
              <a:off x="2486313" y="3636600"/>
              <a:ext cx="940735" cy="369332"/>
              <a:chOff x="2486313" y="3349994"/>
              <a:chExt cx="940735" cy="369332"/>
            </a:xfrm>
          </p:grpSpPr>
          <p:cxnSp>
            <p:nvCxnSpPr>
              <p:cNvPr id="74" name="Straight Arrow Connector 73">
                <a:extLst>
                  <a:ext uri="{FF2B5EF4-FFF2-40B4-BE49-F238E27FC236}">
                    <a16:creationId xmlns:a16="http://schemas.microsoft.com/office/drawing/2014/main" id="{E6F80C22-4C01-7A4C-9923-53CBB0B3FDFB}"/>
                  </a:ext>
                </a:extLst>
              </p:cNvPr>
              <p:cNvCxnSpPr>
                <a:cxnSpLocks/>
              </p:cNvCxnSpPr>
              <p:nvPr/>
            </p:nvCxnSpPr>
            <p:spPr>
              <a:xfrm>
                <a:off x="2486313" y="3534660"/>
                <a:ext cx="331135"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E442C27F-8A6A-2D4A-9E20-A60D44010355}"/>
                  </a:ext>
                </a:extLst>
              </p:cNvPr>
              <p:cNvSpPr txBox="1"/>
              <p:nvPr/>
            </p:nvSpPr>
            <p:spPr>
              <a:xfrm>
                <a:off x="2794338" y="3349994"/>
                <a:ext cx="632710" cy="369332"/>
              </a:xfrm>
              <a:prstGeom prst="rect">
                <a:avLst/>
              </a:prstGeom>
              <a:noFill/>
            </p:spPr>
            <p:txBody>
              <a:bodyPr wrap="square" rtlCol="0">
                <a:spAutoFit/>
              </a:bodyPr>
              <a:lstStyle/>
              <a:p>
                <a:r>
                  <a:rPr lang="en-US" sz="1800" b="1" i="1" dirty="0">
                    <a:solidFill>
                      <a:srgbClr val="00B0F0"/>
                    </a:solidFill>
                  </a:rPr>
                  <a:t>add</a:t>
                </a:r>
              </a:p>
            </p:txBody>
          </p:sp>
        </p:grpSp>
        <p:grpSp>
          <p:nvGrpSpPr>
            <p:cNvPr id="84" name="Group 83">
              <a:extLst>
                <a:ext uri="{FF2B5EF4-FFF2-40B4-BE49-F238E27FC236}">
                  <a16:creationId xmlns:a16="http://schemas.microsoft.com/office/drawing/2014/main" id="{3C6DF215-5520-2A48-8544-51CC169982CD}"/>
                </a:ext>
              </a:extLst>
            </p:cNvPr>
            <p:cNvGrpSpPr/>
            <p:nvPr/>
          </p:nvGrpSpPr>
          <p:grpSpPr>
            <a:xfrm>
              <a:off x="2485738" y="4029568"/>
              <a:ext cx="940735" cy="369332"/>
              <a:chOff x="2485738" y="3662695"/>
              <a:chExt cx="940735" cy="369332"/>
            </a:xfrm>
          </p:grpSpPr>
          <p:cxnSp>
            <p:nvCxnSpPr>
              <p:cNvPr id="76" name="Straight Arrow Connector 75">
                <a:extLst>
                  <a:ext uri="{FF2B5EF4-FFF2-40B4-BE49-F238E27FC236}">
                    <a16:creationId xmlns:a16="http://schemas.microsoft.com/office/drawing/2014/main" id="{7634205D-72F5-F547-9BBE-D251852BC215}"/>
                  </a:ext>
                </a:extLst>
              </p:cNvPr>
              <p:cNvCxnSpPr>
                <a:cxnSpLocks/>
              </p:cNvCxnSpPr>
              <p:nvPr/>
            </p:nvCxnSpPr>
            <p:spPr>
              <a:xfrm>
                <a:off x="2485738" y="3847361"/>
                <a:ext cx="331135"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BC5F4A5B-5F19-564C-BAC4-04FC11AD2013}"/>
                  </a:ext>
                </a:extLst>
              </p:cNvPr>
              <p:cNvSpPr txBox="1"/>
              <p:nvPr/>
            </p:nvSpPr>
            <p:spPr>
              <a:xfrm>
                <a:off x="2793763" y="3662695"/>
                <a:ext cx="632710" cy="369332"/>
              </a:xfrm>
              <a:prstGeom prst="rect">
                <a:avLst/>
              </a:prstGeom>
              <a:noFill/>
            </p:spPr>
            <p:txBody>
              <a:bodyPr wrap="square" rtlCol="0">
                <a:spAutoFit/>
              </a:bodyPr>
              <a:lstStyle/>
              <a:p>
                <a:r>
                  <a:rPr lang="en-US" sz="1800" b="1" i="1" dirty="0">
                    <a:solidFill>
                      <a:srgbClr val="00B0F0"/>
                    </a:solidFill>
                  </a:rPr>
                  <a:t>sub</a:t>
                </a:r>
              </a:p>
            </p:txBody>
          </p:sp>
        </p:grpSp>
        <p:grpSp>
          <p:nvGrpSpPr>
            <p:cNvPr id="83" name="Group 82">
              <a:extLst>
                <a:ext uri="{FF2B5EF4-FFF2-40B4-BE49-F238E27FC236}">
                  <a16:creationId xmlns:a16="http://schemas.microsoft.com/office/drawing/2014/main" id="{EF3095A1-CB98-9A43-BACD-A1AB20468360}"/>
                </a:ext>
              </a:extLst>
            </p:cNvPr>
            <p:cNvGrpSpPr/>
            <p:nvPr/>
          </p:nvGrpSpPr>
          <p:grpSpPr>
            <a:xfrm>
              <a:off x="2484361" y="4422536"/>
              <a:ext cx="942687" cy="369332"/>
              <a:chOff x="2484361" y="3975395"/>
              <a:chExt cx="942687" cy="369332"/>
            </a:xfrm>
          </p:grpSpPr>
          <p:cxnSp>
            <p:nvCxnSpPr>
              <p:cNvPr id="78" name="Straight Arrow Connector 77">
                <a:extLst>
                  <a:ext uri="{FF2B5EF4-FFF2-40B4-BE49-F238E27FC236}">
                    <a16:creationId xmlns:a16="http://schemas.microsoft.com/office/drawing/2014/main" id="{199295C1-B1A9-A242-9438-73DDF9698BD3}"/>
                  </a:ext>
                </a:extLst>
              </p:cNvPr>
              <p:cNvCxnSpPr>
                <a:cxnSpLocks/>
              </p:cNvCxnSpPr>
              <p:nvPr/>
            </p:nvCxnSpPr>
            <p:spPr>
              <a:xfrm>
                <a:off x="2484361" y="4160061"/>
                <a:ext cx="331135"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986FE369-512C-884E-B7D4-7A26569AA6D9}"/>
                  </a:ext>
                </a:extLst>
              </p:cNvPr>
              <p:cNvSpPr txBox="1"/>
              <p:nvPr/>
            </p:nvSpPr>
            <p:spPr>
              <a:xfrm>
                <a:off x="2792386" y="3975395"/>
                <a:ext cx="634662" cy="369332"/>
              </a:xfrm>
              <a:prstGeom prst="rect">
                <a:avLst/>
              </a:prstGeom>
              <a:noFill/>
            </p:spPr>
            <p:txBody>
              <a:bodyPr wrap="square" rtlCol="0">
                <a:spAutoFit/>
              </a:bodyPr>
              <a:lstStyle/>
              <a:p>
                <a:r>
                  <a:rPr lang="en-US" sz="1800" b="1" i="1" dirty="0" err="1">
                    <a:solidFill>
                      <a:srgbClr val="00B0F0"/>
                    </a:solidFill>
                  </a:rPr>
                  <a:t>lw</a:t>
                </a:r>
                <a:endParaRPr lang="en-US" sz="1800" b="1" i="1" dirty="0">
                  <a:solidFill>
                    <a:srgbClr val="00B0F0"/>
                  </a:solidFill>
                </a:endParaRPr>
              </a:p>
            </p:txBody>
          </p:sp>
        </p:grpSp>
        <p:grpSp>
          <p:nvGrpSpPr>
            <p:cNvPr id="82" name="Group 81">
              <a:extLst>
                <a:ext uri="{FF2B5EF4-FFF2-40B4-BE49-F238E27FC236}">
                  <a16:creationId xmlns:a16="http://schemas.microsoft.com/office/drawing/2014/main" id="{2310BBFF-779C-8443-998E-0D6331F86E2F}"/>
                </a:ext>
              </a:extLst>
            </p:cNvPr>
            <p:cNvGrpSpPr/>
            <p:nvPr/>
          </p:nvGrpSpPr>
          <p:grpSpPr>
            <a:xfrm>
              <a:off x="2485420" y="4815502"/>
              <a:ext cx="942687" cy="369332"/>
              <a:chOff x="2485420" y="4308681"/>
              <a:chExt cx="942687" cy="369332"/>
            </a:xfrm>
          </p:grpSpPr>
          <p:cxnSp>
            <p:nvCxnSpPr>
              <p:cNvPr id="80" name="Straight Arrow Connector 79">
                <a:extLst>
                  <a:ext uri="{FF2B5EF4-FFF2-40B4-BE49-F238E27FC236}">
                    <a16:creationId xmlns:a16="http://schemas.microsoft.com/office/drawing/2014/main" id="{C0F65C52-A2BC-A049-AD06-F727A2B6C6D1}"/>
                  </a:ext>
                </a:extLst>
              </p:cNvPr>
              <p:cNvCxnSpPr>
                <a:cxnSpLocks/>
              </p:cNvCxnSpPr>
              <p:nvPr/>
            </p:nvCxnSpPr>
            <p:spPr>
              <a:xfrm>
                <a:off x="2485420" y="4493347"/>
                <a:ext cx="331135"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664C6883-E91B-F34E-B690-F3331196EE20}"/>
                  </a:ext>
                </a:extLst>
              </p:cNvPr>
              <p:cNvSpPr txBox="1"/>
              <p:nvPr/>
            </p:nvSpPr>
            <p:spPr>
              <a:xfrm>
                <a:off x="2793445" y="4308681"/>
                <a:ext cx="634662" cy="369332"/>
              </a:xfrm>
              <a:prstGeom prst="rect">
                <a:avLst/>
              </a:prstGeom>
              <a:noFill/>
            </p:spPr>
            <p:txBody>
              <a:bodyPr wrap="square" rtlCol="0">
                <a:spAutoFit/>
              </a:bodyPr>
              <a:lstStyle/>
              <a:p>
                <a:r>
                  <a:rPr lang="en-US" sz="1800" b="1" i="1" dirty="0">
                    <a:solidFill>
                      <a:srgbClr val="00B0F0"/>
                    </a:solidFill>
                  </a:rPr>
                  <a:t>…</a:t>
                </a:r>
              </a:p>
            </p:txBody>
          </p:sp>
        </p:grpSp>
      </p:grpSp>
      <p:sp>
        <p:nvSpPr>
          <p:cNvPr id="89" name="TextBox 88">
            <a:extLst>
              <a:ext uri="{FF2B5EF4-FFF2-40B4-BE49-F238E27FC236}">
                <a16:creationId xmlns:a16="http://schemas.microsoft.com/office/drawing/2014/main" id="{6DFFF272-7882-EC45-AA74-7ABA1719A277}"/>
              </a:ext>
            </a:extLst>
          </p:cNvPr>
          <p:cNvSpPr txBox="1"/>
          <p:nvPr/>
        </p:nvSpPr>
        <p:spPr>
          <a:xfrm>
            <a:off x="4862813" y="1701562"/>
            <a:ext cx="3013211" cy="1015663"/>
          </a:xfrm>
          <a:prstGeom prst="rect">
            <a:avLst/>
          </a:prstGeom>
          <a:noFill/>
        </p:spPr>
        <p:txBody>
          <a:bodyPr wrap="square" rtlCol="0">
            <a:spAutoFit/>
          </a:bodyPr>
          <a:lstStyle/>
          <a:p>
            <a:pPr algn="ctr"/>
            <a:r>
              <a:rPr lang="en-US" sz="2000" dirty="0">
                <a:latin typeface="Segoe UI" charset="0"/>
                <a:ea typeface="Segoe UI" charset="0"/>
                <a:cs typeface="Segoe UI" charset="0"/>
              </a:rPr>
              <a:t>the instruction signals are used to come up with the </a:t>
            </a:r>
            <a:r>
              <a:rPr lang="en-US" sz="2000" b="1" dirty="0">
                <a:latin typeface="Segoe UI" charset="0"/>
                <a:ea typeface="Segoe UI" charset="0"/>
                <a:cs typeface="Segoe UI" charset="0"/>
              </a:rPr>
              <a:t>control signals.</a:t>
            </a:r>
            <a:endParaRPr lang="en-US" sz="2000" dirty="0">
              <a:solidFill>
                <a:srgbClr val="FF0000"/>
              </a:solidFill>
              <a:latin typeface="Segoe UI" charset="0"/>
              <a:ea typeface="Segoe UI" charset="0"/>
              <a:cs typeface="Segoe UI" charset="0"/>
            </a:endParaRPr>
          </a:p>
        </p:txBody>
      </p:sp>
      <p:grpSp>
        <p:nvGrpSpPr>
          <p:cNvPr id="106" name="Group 105">
            <a:extLst>
              <a:ext uri="{FF2B5EF4-FFF2-40B4-BE49-F238E27FC236}">
                <a16:creationId xmlns:a16="http://schemas.microsoft.com/office/drawing/2014/main" id="{28ECCD57-A093-D745-9C06-A91519DF318D}"/>
              </a:ext>
            </a:extLst>
          </p:cNvPr>
          <p:cNvGrpSpPr/>
          <p:nvPr/>
        </p:nvGrpSpPr>
        <p:grpSpPr>
          <a:xfrm>
            <a:off x="4569136" y="2938247"/>
            <a:ext cx="2999152" cy="1242857"/>
            <a:chOff x="4518982" y="3435156"/>
            <a:chExt cx="2999152" cy="1242857"/>
          </a:xfrm>
        </p:grpSpPr>
        <p:sp>
          <p:nvSpPr>
            <p:cNvPr id="91" name="Rectangle 90">
              <a:extLst>
                <a:ext uri="{FF2B5EF4-FFF2-40B4-BE49-F238E27FC236}">
                  <a16:creationId xmlns:a16="http://schemas.microsoft.com/office/drawing/2014/main" id="{E9D66325-9107-E541-B9A0-B894C8C774A8}"/>
                </a:ext>
              </a:extLst>
            </p:cNvPr>
            <p:cNvSpPr/>
            <p:nvPr/>
          </p:nvSpPr>
          <p:spPr>
            <a:xfrm>
              <a:off x="5740090" y="3466109"/>
              <a:ext cx="697615" cy="1126917"/>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err="1">
                  <a:solidFill>
                    <a:schemeClr val="tx1"/>
                  </a:solidFill>
                </a:rPr>
                <a:t>Pri</a:t>
              </a:r>
              <a:endParaRPr lang="en-US" sz="1800" b="1" dirty="0">
                <a:solidFill>
                  <a:schemeClr val="tx1"/>
                </a:solidFill>
              </a:endParaRPr>
            </a:p>
          </p:txBody>
        </p:sp>
        <p:cxnSp>
          <p:nvCxnSpPr>
            <p:cNvPr id="92" name="Straight Arrow Connector 91">
              <a:extLst>
                <a:ext uri="{FF2B5EF4-FFF2-40B4-BE49-F238E27FC236}">
                  <a16:creationId xmlns:a16="http://schemas.microsoft.com/office/drawing/2014/main" id="{4FE80144-C66D-4746-AF18-EA0A2FA8199F}"/>
                </a:ext>
              </a:extLst>
            </p:cNvPr>
            <p:cNvCxnSpPr/>
            <p:nvPr/>
          </p:nvCxnSpPr>
          <p:spPr>
            <a:xfrm>
              <a:off x="5418114" y="3573433"/>
              <a:ext cx="321976" cy="0"/>
            </a:xfrm>
            <a:prstGeom prst="straightConnector1">
              <a:avLst/>
            </a:prstGeom>
            <a:ln w="3810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5CF18857-DC3F-9545-9EB0-793BD239CAB9}"/>
                </a:ext>
              </a:extLst>
            </p:cNvPr>
            <p:cNvCxnSpPr/>
            <p:nvPr/>
          </p:nvCxnSpPr>
          <p:spPr>
            <a:xfrm>
              <a:off x="5418114" y="3877522"/>
              <a:ext cx="321976"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A20BC9A5-04EC-044F-8ACB-A041E4DE17A5}"/>
                </a:ext>
              </a:extLst>
            </p:cNvPr>
            <p:cNvCxnSpPr/>
            <p:nvPr/>
          </p:nvCxnSpPr>
          <p:spPr>
            <a:xfrm>
              <a:off x="5418114" y="4181610"/>
              <a:ext cx="321976"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E83C8501-3B60-C248-9488-B5BF728F8BBA}"/>
                </a:ext>
              </a:extLst>
            </p:cNvPr>
            <p:cNvCxnSpPr/>
            <p:nvPr/>
          </p:nvCxnSpPr>
          <p:spPr>
            <a:xfrm>
              <a:off x="5418114" y="4485699"/>
              <a:ext cx="321976"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6" name="Straight Arrow Connector 95">
              <a:extLst>
                <a:ext uri="{FF2B5EF4-FFF2-40B4-BE49-F238E27FC236}">
                  <a16:creationId xmlns:a16="http://schemas.microsoft.com/office/drawing/2014/main" id="{62B7309E-F0B0-5047-8A36-E54DA4AD9596}"/>
                </a:ext>
              </a:extLst>
            </p:cNvPr>
            <p:cNvCxnSpPr/>
            <p:nvPr/>
          </p:nvCxnSpPr>
          <p:spPr>
            <a:xfrm>
              <a:off x="6437705" y="4043686"/>
              <a:ext cx="268314"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39BC9523-CFD0-D846-8C1D-B3D2BD3D2455}"/>
                </a:ext>
              </a:extLst>
            </p:cNvPr>
            <p:cNvSpPr txBox="1"/>
            <p:nvPr/>
          </p:nvSpPr>
          <p:spPr>
            <a:xfrm>
              <a:off x="5161725" y="3435156"/>
              <a:ext cx="268314" cy="238422"/>
            </a:xfrm>
            <a:prstGeom prst="rect">
              <a:avLst/>
            </a:prstGeom>
            <a:noFill/>
          </p:spPr>
          <p:txBody>
            <a:bodyPr wrap="square" rtlCol="0">
              <a:spAutoFit/>
            </a:bodyPr>
            <a:lstStyle/>
            <a:p>
              <a:r>
                <a:rPr lang="en-US" sz="1600" b="1" dirty="0">
                  <a:solidFill>
                    <a:srgbClr val="00B050"/>
                  </a:solidFill>
                </a:rPr>
                <a:t>1</a:t>
              </a:r>
            </a:p>
          </p:txBody>
        </p:sp>
        <p:sp>
          <p:nvSpPr>
            <p:cNvPr id="101" name="TextBox 100">
              <a:extLst>
                <a:ext uri="{FF2B5EF4-FFF2-40B4-BE49-F238E27FC236}">
                  <a16:creationId xmlns:a16="http://schemas.microsoft.com/office/drawing/2014/main" id="{E5EC9E2E-2E32-F649-A5B2-55A8350532F9}"/>
                </a:ext>
              </a:extLst>
            </p:cNvPr>
            <p:cNvSpPr txBox="1"/>
            <p:nvPr/>
          </p:nvSpPr>
          <p:spPr>
            <a:xfrm>
              <a:off x="6706018" y="3867156"/>
              <a:ext cx="812116" cy="338554"/>
            </a:xfrm>
            <a:prstGeom prst="rect">
              <a:avLst/>
            </a:prstGeom>
            <a:noFill/>
          </p:spPr>
          <p:txBody>
            <a:bodyPr wrap="square" rtlCol="0">
              <a:spAutoFit/>
            </a:bodyPr>
            <a:lstStyle/>
            <a:p>
              <a:r>
                <a:rPr lang="en-US" sz="1600" i="1" dirty="0" err="1"/>
                <a:t>ALUOp</a:t>
              </a:r>
              <a:endParaRPr lang="en-US" sz="1600" i="1" dirty="0"/>
            </a:p>
          </p:txBody>
        </p:sp>
        <p:sp>
          <p:nvSpPr>
            <p:cNvPr id="102" name="TextBox 101">
              <a:extLst>
                <a:ext uri="{FF2B5EF4-FFF2-40B4-BE49-F238E27FC236}">
                  <a16:creationId xmlns:a16="http://schemas.microsoft.com/office/drawing/2014/main" id="{18C60613-1D42-A54E-9C60-F827ADA8182B}"/>
                </a:ext>
              </a:extLst>
            </p:cNvPr>
            <p:cNvSpPr txBox="1"/>
            <p:nvPr/>
          </p:nvSpPr>
          <p:spPr>
            <a:xfrm>
              <a:off x="4558632" y="3710306"/>
              <a:ext cx="830824" cy="369332"/>
            </a:xfrm>
            <a:prstGeom prst="rect">
              <a:avLst/>
            </a:prstGeom>
            <a:noFill/>
          </p:spPr>
          <p:txBody>
            <a:bodyPr wrap="square" rtlCol="0">
              <a:spAutoFit/>
            </a:bodyPr>
            <a:lstStyle/>
            <a:p>
              <a:pPr algn="r"/>
              <a:r>
                <a:rPr lang="en-US" sz="1800" b="1" i="1" dirty="0">
                  <a:solidFill>
                    <a:srgbClr val="00B0F0"/>
                  </a:solidFill>
                </a:rPr>
                <a:t>sub</a:t>
              </a:r>
            </a:p>
          </p:txBody>
        </p:sp>
        <p:sp>
          <p:nvSpPr>
            <p:cNvPr id="104" name="TextBox 103">
              <a:extLst>
                <a:ext uri="{FF2B5EF4-FFF2-40B4-BE49-F238E27FC236}">
                  <a16:creationId xmlns:a16="http://schemas.microsoft.com/office/drawing/2014/main" id="{86C3769A-501F-B447-87A0-A40511339080}"/>
                </a:ext>
              </a:extLst>
            </p:cNvPr>
            <p:cNvSpPr txBox="1"/>
            <p:nvPr/>
          </p:nvSpPr>
          <p:spPr>
            <a:xfrm>
              <a:off x="4557902" y="4005549"/>
              <a:ext cx="830824" cy="369332"/>
            </a:xfrm>
            <a:prstGeom prst="rect">
              <a:avLst/>
            </a:prstGeom>
            <a:noFill/>
          </p:spPr>
          <p:txBody>
            <a:bodyPr wrap="square" rtlCol="0">
              <a:spAutoFit/>
            </a:bodyPr>
            <a:lstStyle/>
            <a:p>
              <a:pPr algn="r"/>
              <a:r>
                <a:rPr lang="en-US" sz="1800" b="1" i="1" dirty="0">
                  <a:solidFill>
                    <a:srgbClr val="00B0F0"/>
                  </a:solidFill>
                </a:rPr>
                <a:t>and</a:t>
              </a:r>
            </a:p>
          </p:txBody>
        </p:sp>
        <p:sp>
          <p:nvSpPr>
            <p:cNvPr id="105" name="TextBox 104">
              <a:extLst>
                <a:ext uri="{FF2B5EF4-FFF2-40B4-BE49-F238E27FC236}">
                  <a16:creationId xmlns:a16="http://schemas.microsoft.com/office/drawing/2014/main" id="{05EECF1D-9218-354A-A738-9BD81E58B84A}"/>
                </a:ext>
              </a:extLst>
            </p:cNvPr>
            <p:cNvSpPr txBox="1"/>
            <p:nvPr/>
          </p:nvSpPr>
          <p:spPr>
            <a:xfrm>
              <a:off x="4518982" y="4308681"/>
              <a:ext cx="830824" cy="369332"/>
            </a:xfrm>
            <a:prstGeom prst="rect">
              <a:avLst/>
            </a:prstGeom>
            <a:noFill/>
          </p:spPr>
          <p:txBody>
            <a:bodyPr wrap="square" rtlCol="0">
              <a:spAutoFit/>
            </a:bodyPr>
            <a:lstStyle/>
            <a:p>
              <a:pPr algn="r"/>
              <a:r>
                <a:rPr lang="en-US" sz="1800" b="1" i="1" dirty="0">
                  <a:solidFill>
                    <a:srgbClr val="00B0F0"/>
                  </a:solidFill>
                </a:rPr>
                <a:t>not</a:t>
              </a:r>
            </a:p>
          </p:txBody>
        </p:sp>
      </p:grpSp>
      <p:grpSp>
        <p:nvGrpSpPr>
          <p:cNvPr id="130" name="Group 129">
            <a:extLst>
              <a:ext uri="{FF2B5EF4-FFF2-40B4-BE49-F238E27FC236}">
                <a16:creationId xmlns:a16="http://schemas.microsoft.com/office/drawing/2014/main" id="{DF328B47-220D-3B42-B9D7-97B86473CAE6}"/>
              </a:ext>
            </a:extLst>
          </p:cNvPr>
          <p:cNvGrpSpPr/>
          <p:nvPr/>
        </p:nvGrpSpPr>
        <p:grpSpPr>
          <a:xfrm>
            <a:off x="3899698" y="4248754"/>
            <a:ext cx="2868685" cy="1203673"/>
            <a:chOff x="3899698" y="4248754"/>
            <a:chExt cx="2868685" cy="1203673"/>
          </a:xfrm>
        </p:grpSpPr>
        <p:sp>
          <p:nvSpPr>
            <p:cNvPr id="107" name="TextBox 106">
              <a:extLst>
                <a:ext uri="{FF2B5EF4-FFF2-40B4-BE49-F238E27FC236}">
                  <a16:creationId xmlns:a16="http://schemas.microsoft.com/office/drawing/2014/main" id="{24FEA323-FB4A-BE48-AD67-C8D9B8A24AF2}"/>
                </a:ext>
              </a:extLst>
            </p:cNvPr>
            <p:cNvSpPr txBox="1"/>
            <p:nvPr/>
          </p:nvSpPr>
          <p:spPr>
            <a:xfrm>
              <a:off x="3947954" y="4248754"/>
              <a:ext cx="505093" cy="338554"/>
            </a:xfrm>
            <a:prstGeom prst="rect">
              <a:avLst/>
            </a:prstGeom>
            <a:noFill/>
          </p:spPr>
          <p:txBody>
            <a:bodyPr wrap="square" rtlCol="0">
              <a:spAutoFit/>
            </a:bodyPr>
            <a:lstStyle/>
            <a:p>
              <a:pPr algn="r"/>
              <a:r>
                <a:rPr lang="en-US" sz="1600" b="1" i="1" dirty="0">
                  <a:solidFill>
                    <a:srgbClr val="00B0F0"/>
                  </a:solidFill>
                </a:rPr>
                <a:t>li</a:t>
              </a:r>
            </a:p>
          </p:txBody>
        </p:sp>
        <p:sp>
          <p:nvSpPr>
            <p:cNvPr id="108" name="TextBox 107">
              <a:extLst>
                <a:ext uri="{FF2B5EF4-FFF2-40B4-BE49-F238E27FC236}">
                  <a16:creationId xmlns:a16="http://schemas.microsoft.com/office/drawing/2014/main" id="{8A645CA1-53DF-8346-AA65-AC76C15E1D65}"/>
                </a:ext>
              </a:extLst>
            </p:cNvPr>
            <p:cNvSpPr txBox="1"/>
            <p:nvPr/>
          </p:nvSpPr>
          <p:spPr>
            <a:xfrm>
              <a:off x="3919148" y="4471979"/>
              <a:ext cx="570742" cy="338554"/>
            </a:xfrm>
            <a:prstGeom prst="rect">
              <a:avLst/>
            </a:prstGeom>
            <a:noFill/>
          </p:spPr>
          <p:txBody>
            <a:bodyPr wrap="square" rtlCol="0">
              <a:spAutoFit/>
            </a:bodyPr>
            <a:lstStyle/>
            <a:p>
              <a:pPr algn="r"/>
              <a:r>
                <a:rPr lang="en-US" sz="1600" b="1" i="1" dirty="0">
                  <a:solidFill>
                    <a:srgbClr val="00B0F0"/>
                  </a:solidFill>
                </a:rPr>
                <a:t>add</a:t>
              </a:r>
            </a:p>
          </p:txBody>
        </p:sp>
        <p:sp>
          <p:nvSpPr>
            <p:cNvPr id="109" name="TextBox 108">
              <a:extLst>
                <a:ext uri="{FF2B5EF4-FFF2-40B4-BE49-F238E27FC236}">
                  <a16:creationId xmlns:a16="http://schemas.microsoft.com/office/drawing/2014/main" id="{36416AE0-27A5-8349-AA86-C8407C7D88D1}"/>
                </a:ext>
              </a:extLst>
            </p:cNvPr>
            <p:cNvSpPr txBox="1"/>
            <p:nvPr/>
          </p:nvSpPr>
          <p:spPr>
            <a:xfrm>
              <a:off x="3899698" y="4688938"/>
              <a:ext cx="601485" cy="338554"/>
            </a:xfrm>
            <a:prstGeom prst="rect">
              <a:avLst/>
            </a:prstGeom>
            <a:noFill/>
          </p:spPr>
          <p:txBody>
            <a:bodyPr wrap="square" rtlCol="0">
              <a:spAutoFit/>
            </a:bodyPr>
            <a:lstStyle/>
            <a:p>
              <a:pPr algn="r"/>
              <a:r>
                <a:rPr lang="en-US" sz="1600" b="1" i="1" dirty="0">
                  <a:solidFill>
                    <a:srgbClr val="00B0F0"/>
                  </a:solidFill>
                </a:rPr>
                <a:t>sub</a:t>
              </a:r>
            </a:p>
          </p:txBody>
        </p:sp>
        <p:grpSp>
          <p:nvGrpSpPr>
            <p:cNvPr id="110" name="Group 109">
              <a:extLst>
                <a:ext uri="{FF2B5EF4-FFF2-40B4-BE49-F238E27FC236}">
                  <a16:creationId xmlns:a16="http://schemas.microsoft.com/office/drawing/2014/main" id="{278732A7-B32B-7F4F-BDC9-49C61C40A6EB}"/>
                </a:ext>
              </a:extLst>
            </p:cNvPr>
            <p:cNvGrpSpPr/>
            <p:nvPr/>
          </p:nvGrpSpPr>
          <p:grpSpPr>
            <a:xfrm>
              <a:off x="4835424" y="4320906"/>
              <a:ext cx="1061318" cy="1131521"/>
              <a:chOff x="6260787" y="2304312"/>
              <a:chExt cx="2097906" cy="1239278"/>
            </a:xfrm>
          </p:grpSpPr>
          <p:cxnSp>
            <p:nvCxnSpPr>
              <p:cNvPr id="111" name="Straight Connector 110">
                <a:extLst>
                  <a:ext uri="{FF2B5EF4-FFF2-40B4-BE49-F238E27FC236}">
                    <a16:creationId xmlns:a16="http://schemas.microsoft.com/office/drawing/2014/main" id="{9F4225CC-2B59-8348-8625-EA36E9F33226}"/>
                  </a:ext>
                </a:extLst>
              </p:cNvPr>
              <p:cNvCxnSpPr/>
              <p:nvPr/>
            </p:nvCxnSpPr>
            <p:spPr>
              <a:xfrm flipH="1">
                <a:off x="7824531" y="2923936"/>
                <a:ext cx="53416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2" name="Freeform: Shape 55">
                <a:extLst>
                  <a:ext uri="{FF2B5EF4-FFF2-40B4-BE49-F238E27FC236}">
                    <a16:creationId xmlns:a16="http://schemas.microsoft.com/office/drawing/2014/main" id="{A97C72FF-675D-AE40-9101-E29BB0084D94}"/>
                  </a:ext>
                </a:extLst>
              </p:cNvPr>
              <p:cNvSpPr/>
              <p:nvPr/>
            </p:nvSpPr>
            <p:spPr>
              <a:xfrm>
                <a:off x="6262581" y="2304312"/>
                <a:ext cx="1554479" cy="619630"/>
              </a:xfrm>
              <a:custGeom>
                <a:avLst/>
                <a:gdLst>
                  <a:gd name="connsiteX0" fmla="*/ 0 w 1740665"/>
                  <a:gd name="connsiteY0" fmla="*/ 0 h 1090670"/>
                  <a:gd name="connsiteX1" fmla="*/ 914400 w 1740665"/>
                  <a:gd name="connsiteY1" fmla="*/ 231354 h 1090670"/>
                  <a:gd name="connsiteX2" fmla="*/ 1740665 w 1740665"/>
                  <a:gd name="connsiteY2" fmla="*/ 1090670 h 1090670"/>
                  <a:gd name="connsiteX0" fmla="*/ 0 w 1740665"/>
                  <a:gd name="connsiteY0" fmla="*/ 0 h 1090670"/>
                  <a:gd name="connsiteX1" fmla="*/ 1046603 w 1740665"/>
                  <a:gd name="connsiteY1" fmla="*/ 253388 h 1090670"/>
                  <a:gd name="connsiteX2" fmla="*/ 1740665 w 1740665"/>
                  <a:gd name="connsiteY2" fmla="*/ 1090670 h 1090670"/>
                  <a:gd name="connsiteX0" fmla="*/ 0 w 1740665"/>
                  <a:gd name="connsiteY0" fmla="*/ 0 h 1090670"/>
                  <a:gd name="connsiteX1" fmla="*/ 1145755 w 1740665"/>
                  <a:gd name="connsiteY1" fmla="*/ 308473 h 1090670"/>
                  <a:gd name="connsiteX2" fmla="*/ 1740665 w 1740665"/>
                  <a:gd name="connsiteY2" fmla="*/ 1090670 h 1090670"/>
                  <a:gd name="connsiteX0" fmla="*/ 0 w 1740665"/>
                  <a:gd name="connsiteY0" fmla="*/ 0 h 1090670"/>
                  <a:gd name="connsiteX1" fmla="*/ 1145755 w 1740665"/>
                  <a:gd name="connsiteY1" fmla="*/ 308473 h 1090670"/>
                  <a:gd name="connsiteX2" fmla="*/ 1740665 w 1740665"/>
                  <a:gd name="connsiteY2" fmla="*/ 1090670 h 1090670"/>
                  <a:gd name="connsiteX0" fmla="*/ 0 w 1740665"/>
                  <a:gd name="connsiteY0" fmla="*/ 0 h 1090670"/>
                  <a:gd name="connsiteX1" fmla="*/ 1145755 w 1740665"/>
                  <a:gd name="connsiteY1" fmla="*/ 308473 h 1090670"/>
                  <a:gd name="connsiteX2" fmla="*/ 1740665 w 1740665"/>
                  <a:gd name="connsiteY2" fmla="*/ 1090670 h 1090670"/>
                  <a:gd name="connsiteX0" fmla="*/ 0 w 1740665"/>
                  <a:gd name="connsiteY0" fmla="*/ 0 h 1090670"/>
                  <a:gd name="connsiteX1" fmla="*/ 1145755 w 1740665"/>
                  <a:gd name="connsiteY1" fmla="*/ 308473 h 1090670"/>
                  <a:gd name="connsiteX2" fmla="*/ 1740665 w 1740665"/>
                  <a:gd name="connsiteY2" fmla="*/ 1090670 h 1090670"/>
                </a:gdLst>
                <a:ahLst/>
                <a:cxnLst>
                  <a:cxn ang="0">
                    <a:pos x="connsiteX0" y="connsiteY0"/>
                  </a:cxn>
                  <a:cxn ang="0">
                    <a:pos x="connsiteX1" y="connsiteY1"/>
                  </a:cxn>
                  <a:cxn ang="0">
                    <a:pos x="connsiteX2" y="connsiteY2"/>
                  </a:cxn>
                </a:cxnLst>
                <a:rect l="l" t="t" r="r" b="b"/>
                <a:pathLst>
                  <a:path w="1740665" h="1090670">
                    <a:moveTo>
                      <a:pt x="0" y="0"/>
                    </a:moveTo>
                    <a:cubicBezTo>
                      <a:pt x="312144" y="24788"/>
                      <a:pt x="822593" y="27543"/>
                      <a:pt x="1145755" y="308473"/>
                    </a:cubicBezTo>
                    <a:cubicBezTo>
                      <a:pt x="1468917" y="589403"/>
                      <a:pt x="1494622" y="564614"/>
                      <a:pt x="1740665" y="109067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13" name="Freeform: Shape 56">
                <a:extLst>
                  <a:ext uri="{FF2B5EF4-FFF2-40B4-BE49-F238E27FC236}">
                    <a16:creationId xmlns:a16="http://schemas.microsoft.com/office/drawing/2014/main" id="{E9BFC91A-FE58-6C46-937D-9A25444C014B}"/>
                  </a:ext>
                </a:extLst>
              </p:cNvPr>
              <p:cNvSpPr/>
              <p:nvPr/>
            </p:nvSpPr>
            <p:spPr>
              <a:xfrm flipV="1">
                <a:off x="6260787" y="2923960"/>
                <a:ext cx="1554479" cy="619630"/>
              </a:xfrm>
              <a:custGeom>
                <a:avLst/>
                <a:gdLst>
                  <a:gd name="connsiteX0" fmla="*/ 0 w 1740665"/>
                  <a:gd name="connsiteY0" fmla="*/ 0 h 1090670"/>
                  <a:gd name="connsiteX1" fmla="*/ 914400 w 1740665"/>
                  <a:gd name="connsiteY1" fmla="*/ 231354 h 1090670"/>
                  <a:gd name="connsiteX2" fmla="*/ 1740665 w 1740665"/>
                  <a:gd name="connsiteY2" fmla="*/ 1090670 h 1090670"/>
                  <a:gd name="connsiteX0" fmla="*/ 0 w 1740665"/>
                  <a:gd name="connsiteY0" fmla="*/ 0 h 1090670"/>
                  <a:gd name="connsiteX1" fmla="*/ 1046603 w 1740665"/>
                  <a:gd name="connsiteY1" fmla="*/ 253388 h 1090670"/>
                  <a:gd name="connsiteX2" fmla="*/ 1740665 w 1740665"/>
                  <a:gd name="connsiteY2" fmla="*/ 1090670 h 1090670"/>
                  <a:gd name="connsiteX0" fmla="*/ 0 w 1740665"/>
                  <a:gd name="connsiteY0" fmla="*/ 0 h 1090670"/>
                  <a:gd name="connsiteX1" fmla="*/ 1145755 w 1740665"/>
                  <a:gd name="connsiteY1" fmla="*/ 308473 h 1090670"/>
                  <a:gd name="connsiteX2" fmla="*/ 1740665 w 1740665"/>
                  <a:gd name="connsiteY2" fmla="*/ 1090670 h 1090670"/>
                  <a:gd name="connsiteX0" fmla="*/ 0 w 1740665"/>
                  <a:gd name="connsiteY0" fmla="*/ 0 h 1090670"/>
                  <a:gd name="connsiteX1" fmla="*/ 1145755 w 1740665"/>
                  <a:gd name="connsiteY1" fmla="*/ 308473 h 1090670"/>
                  <a:gd name="connsiteX2" fmla="*/ 1740665 w 1740665"/>
                  <a:gd name="connsiteY2" fmla="*/ 1090670 h 1090670"/>
                  <a:gd name="connsiteX0" fmla="*/ 0 w 1740665"/>
                  <a:gd name="connsiteY0" fmla="*/ 0 h 1090670"/>
                  <a:gd name="connsiteX1" fmla="*/ 1145755 w 1740665"/>
                  <a:gd name="connsiteY1" fmla="*/ 308473 h 1090670"/>
                  <a:gd name="connsiteX2" fmla="*/ 1740665 w 1740665"/>
                  <a:gd name="connsiteY2" fmla="*/ 1090670 h 1090670"/>
                  <a:gd name="connsiteX0" fmla="*/ 0 w 1740665"/>
                  <a:gd name="connsiteY0" fmla="*/ 0 h 1090670"/>
                  <a:gd name="connsiteX1" fmla="*/ 1145755 w 1740665"/>
                  <a:gd name="connsiteY1" fmla="*/ 308473 h 1090670"/>
                  <a:gd name="connsiteX2" fmla="*/ 1740665 w 1740665"/>
                  <a:gd name="connsiteY2" fmla="*/ 1090670 h 1090670"/>
                </a:gdLst>
                <a:ahLst/>
                <a:cxnLst>
                  <a:cxn ang="0">
                    <a:pos x="connsiteX0" y="connsiteY0"/>
                  </a:cxn>
                  <a:cxn ang="0">
                    <a:pos x="connsiteX1" y="connsiteY1"/>
                  </a:cxn>
                  <a:cxn ang="0">
                    <a:pos x="connsiteX2" y="connsiteY2"/>
                  </a:cxn>
                </a:cxnLst>
                <a:rect l="l" t="t" r="r" b="b"/>
                <a:pathLst>
                  <a:path w="1740665" h="1090670">
                    <a:moveTo>
                      <a:pt x="0" y="0"/>
                    </a:moveTo>
                    <a:cubicBezTo>
                      <a:pt x="312144" y="24788"/>
                      <a:pt x="822593" y="27543"/>
                      <a:pt x="1145755" y="308473"/>
                    </a:cubicBezTo>
                    <a:cubicBezTo>
                      <a:pt x="1468917" y="589403"/>
                      <a:pt x="1494622" y="564614"/>
                      <a:pt x="1740665" y="109067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14" name="Freeform: Shape 54">
                <a:extLst>
                  <a:ext uri="{FF2B5EF4-FFF2-40B4-BE49-F238E27FC236}">
                    <a16:creationId xmlns:a16="http://schemas.microsoft.com/office/drawing/2014/main" id="{B53F0AD3-8798-6A4C-B858-76C840F45946}"/>
                  </a:ext>
                </a:extLst>
              </p:cNvPr>
              <p:cNvSpPr/>
              <p:nvPr/>
            </p:nvSpPr>
            <p:spPr>
              <a:xfrm>
                <a:off x="6267831" y="2311491"/>
                <a:ext cx="277888" cy="1230560"/>
              </a:xfrm>
              <a:custGeom>
                <a:avLst/>
                <a:gdLst>
                  <a:gd name="connsiteX0" fmla="*/ 0 w 311172"/>
                  <a:gd name="connsiteY0" fmla="*/ 0 h 1377950"/>
                  <a:gd name="connsiteX1" fmla="*/ 311150 w 311172"/>
                  <a:gd name="connsiteY1" fmla="*/ 647700 h 1377950"/>
                  <a:gd name="connsiteX2" fmla="*/ 12700 w 311172"/>
                  <a:gd name="connsiteY2" fmla="*/ 1377950 h 1377950"/>
                </a:gdLst>
                <a:ahLst/>
                <a:cxnLst>
                  <a:cxn ang="0">
                    <a:pos x="connsiteX0" y="connsiteY0"/>
                  </a:cxn>
                  <a:cxn ang="0">
                    <a:pos x="connsiteX1" y="connsiteY1"/>
                  </a:cxn>
                  <a:cxn ang="0">
                    <a:pos x="connsiteX2" y="connsiteY2"/>
                  </a:cxn>
                </a:cxnLst>
                <a:rect l="l" t="t" r="r" b="b"/>
                <a:pathLst>
                  <a:path w="311172" h="1377950">
                    <a:moveTo>
                      <a:pt x="0" y="0"/>
                    </a:moveTo>
                    <a:cubicBezTo>
                      <a:pt x="154516" y="209021"/>
                      <a:pt x="309033" y="418042"/>
                      <a:pt x="311150" y="647700"/>
                    </a:cubicBezTo>
                    <a:cubicBezTo>
                      <a:pt x="313267" y="877358"/>
                      <a:pt x="162983" y="1127654"/>
                      <a:pt x="12700" y="137795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cxnSp>
          <p:nvCxnSpPr>
            <p:cNvPr id="115" name="Straight Arrow Connector 114">
              <a:extLst>
                <a:ext uri="{FF2B5EF4-FFF2-40B4-BE49-F238E27FC236}">
                  <a16:creationId xmlns:a16="http://schemas.microsoft.com/office/drawing/2014/main" id="{F10AFF3A-B522-9840-B617-7B3930D8CCE4}"/>
                </a:ext>
              </a:extLst>
            </p:cNvPr>
            <p:cNvCxnSpPr>
              <a:cxnSpLocks/>
            </p:cNvCxnSpPr>
            <p:nvPr/>
          </p:nvCxnSpPr>
          <p:spPr>
            <a:xfrm>
              <a:off x="4491672" y="4422536"/>
              <a:ext cx="365760" cy="0"/>
            </a:xfrm>
            <a:prstGeom prst="straightConnector1">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6" name="Straight Arrow Connector 115">
              <a:extLst>
                <a:ext uri="{FF2B5EF4-FFF2-40B4-BE49-F238E27FC236}">
                  <a16:creationId xmlns:a16="http://schemas.microsoft.com/office/drawing/2014/main" id="{531D6C57-221A-8942-ACBF-512FFF2CD139}"/>
                </a:ext>
              </a:extLst>
            </p:cNvPr>
            <p:cNvCxnSpPr>
              <a:cxnSpLocks/>
            </p:cNvCxnSpPr>
            <p:nvPr/>
          </p:nvCxnSpPr>
          <p:spPr>
            <a:xfrm>
              <a:off x="4491672" y="4663398"/>
              <a:ext cx="457200" cy="0"/>
            </a:xfrm>
            <a:prstGeom prst="straightConnector1">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7" name="Straight Arrow Connector 116">
              <a:extLst>
                <a:ext uri="{FF2B5EF4-FFF2-40B4-BE49-F238E27FC236}">
                  <a16:creationId xmlns:a16="http://schemas.microsoft.com/office/drawing/2014/main" id="{66BA7D2A-28AC-5A49-ABEB-5B407A73FDF9}"/>
                </a:ext>
              </a:extLst>
            </p:cNvPr>
            <p:cNvCxnSpPr>
              <a:cxnSpLocks/>
            </p:cNvCxnSpPr>
            <p:nvPr/>
          </p:nvCxnSpPr>
          <p:spPr>
            <a:xfrm>
              <a:off x="4491672" y="4878878"/>
              <a:ext cx="502920" cy="0"/>
            </a:xfrm>
            <a:prstGeom prst="straightConnector1">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F2837A51-EEEF-C447-87FB-F485ACD07F0D}"/>
                </a:ext>
              </a:extLst>
            </p:cNvPr>
            <p:cNvSpPr txBox="1"/>
            <p:nvPr/>
          </p:nvSpPr>
          <p:spPr>
            <a:xfrm>
              <a:off x="5896754" y="4703693"/>
              <a:ext cx="871629" cy="338554"/>
            </a:xfrm>
            <a:prstGeom prst="rect">
              <a:avLst/>
            </a:prstGeom>
            <a:noFill/>
          </p:spPr>
          <p:txBody>
            <a:bodyPr wrap="square" rtlCol="0">
              <a:spAutoFit/>
            </a:bodyPr>
            <a:lstStyle/>
            <a:p>
              <a:r>
                <a:rPr lang="en-US" sz="1600" i="1" dirty="0" err="1"/>
                <a:t>RegWE</a:t>
              </a:r>
              <a:endParaRPr lang="en-US" sz="1600" i="1" dirty="0"/>
            </a:p>
          </p:txBody>
        </p:sp>
        <p:cxnSp>
          <p:nvCxnSpPr>
            <p:cNvPr id="123" name="Straight Arrow Connector 122">
              <a:extLst>
                <a:ext uri="{FF2B5EF4-FFF2-40B4-BE49-F238E27FC236}">
                  <a16:creationId xmlns:a16="http://schemas.microsoft.com/office/drawing/2014/main" id="{34FD0638-E2A3-4B48-B426-8A50FABD11CE}"/>
                </a:ext>
              </a:extLst>
            </p:cNvPr>
            <p:cNvCxnSpPr>
              <a:cxnSpLocks/>
            </p:cNvCxnSpPr>
            <p:nvPr/>
          </p:nvCxnSpPr>
          <p:spPr>
            <a:xfrm>
              <a:off x="4497870" y="5104494"/>
              <a:ext cx="457200" cy="0"/>
            </a:xfrm>
            <a:prstGeom prst="straightConnector1">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77BE3534-EF92-A149-88AF-EA9EDD84CCCD}"/>
                </a:ext>
              </a:extLst>
            </p:cNvPr>
            <p:cNvCxnSpPr>
              <a:cxnSpLocks/>
            </p:cNvCxnSpPr>
            <p:nvPr/>
          </p:nvCxnSpPr>
          <p:spPr>
            <a:xfrm>
              <a:off x="4504068" y="5330111"/>
              <a:ext cx="365760" cy="0"/>
            </a:xfrm>
            <a:prstGeom prst="straightConnector1">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BBEBBA6C-8517-4642-A2F7-CB4ED74ACA31}"/>
                </a:ext>
              </a:extLst>
            </p:cNvPr>
            <p:cNvSpPr txBox="1"/>
            <p:nvPr/>
          </p:nvSpPr>
          <p:spPr>
            <a:xfrm>
              <a:off x="3908501" y="4927844"/>
              <a:ext cx="601485" cy="338554"/>
            </a:xfrm>
            <a:prstGeom prst="rect">
              <a:avLst/>
            </a:prstGeom>
            <a:noFill/>
          </p:spPr>
          <p:txBody>
            <a:bodyPr wrap="square" rtlCol="0">
              <a:spAutoFit/>
            </a:bodyPr>
            <a:lstStyle/>
            <a:p>
              <a:pPr algn="r"/>
              <a:r>
                <a:rPr lang="en-US" sz="1600" b="1" i="1" dirty="0">
                  <a:solidFill>
                    <a:srgbClr val="00B0F0"/>
                  </a:solidFill>
                </a:rPr>
                <a:t>not</a:t>
              </a:r>
            </a:p>
          </p:txBody>
        </p:sp>
        <p:sp>
          <p:nvSpPr>
            <p:cNvPr id="126" name="TextBox 125">
              <a:extLst>
                <a:ext uri="{FF2B5EF4-FFF2-40B4-BE49-F238E27FC236}">
                  <a16:creationId xmlns:a16="http://schemas.microsoft.com/office/drawing/2014/main" id="{93E5FD99-7F10-C049-B4DC-2D254565A2ED}"/>
                </a:ext>
              </a:extLst>
            </p:cNvPr>
            <p:cNvSpPr txBox="1"/>
            <p:nvPr/>
          </p:nvSpPr>
          <p:spPr>
            <a:xfrm>
              <a:off x="3917304" y="5104093"/>
              <a:ext cx="601485" cy="338554"/>
            </a:xfrm>
            <a:prstGeom prst="rect">
              <a:avLst/>
            </a:prstGeom>
            <a:noFill/>
          </p:spPr>
          <p:txBody>
            <a:bodyPr wrap="square" rtlCol="0">
              <a:spAutoFit/>
            </a:bodyPr>
            <a:lstStyle/>
            <a:p>
              <a:pPr algn="r"/>
              <a:r>
                <a:rPr lang="en-US" sz="1600" b="1" i="1" dirty="0">
                  <a:solidFill>
                    <a:srgbClr val="00B0F0"/>
                  </a:solidFill>
                </a:rPr>
                <a:t>…</a:t>
              </a:r>
            </a:p>
          </p:txBody>
        </p:sp>
      </p:grpSp>
    </p:spTree>
    <p:extLst>
      <p:ext uri="{BB962C8B-B14F-4D97-AF65-F5344CB8AC3E}">
        <p14:creationId xmlns:p14="http://schemas.microsoft.com/office/powerpoint/2010/main" val="20513561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66" grpId="0"/>
      <p:bldP spid="8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4F0AD-6163-2840-8479-2E253BBD1752}"/>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DBF2E21F-8D0A-9F40-932F-6A1EB615FA18}"/>
              </a:ext>
            </a:extLst>
          </p:cNvPr>
          <p:cNvSpPr>
            <a:spLocks noGrp="1"/>
          </p:cNvSpPr>
          <p:nvPr>
            <p:ph idx="1"/>
          </p:nvPr>
        </p:nvSpPr>
        <p:spPr/>
        <p:txBody>
          <a:bodyPr/>
          <a:lstStyle/>
          <a:p>
            <a:r>
              <a:rPr lang="en-US" dirty="0"/>
              <a:t>in a single-cycle machine, the control is a </a:t>
            </a:r>
            <a:r>
              <a:rPr lang="en-US" b="1" dirty="0"/>
              <a:t>big combinational circuit.</a:t>
            </a:r>
          </a:p>
          <a:p>
            <a:r>
              <a:rPr lang="en-US" dirty="0"/>
              <a:t>it takes as its input </a:t>
            </a:r>
            <a:r>
              <a:rPr lang="en-US" b="1" dirty="0"/>
              <a:t>the machine code instruction to execute…</a:t>
            </a:r>
          </a:p>
          <a:p>
            <a:pPr lvl="1"/>
            <a:r>
              <a:rPr lang="en-US" dirty="0"/>
              <a:t>and it outputs </a:t>
            </a:r>
            <a:r>
              <a:rPr lang="en-US" b="1" dirty="0"/>
              <a:t>every control signal for the whole CPU.</a:t>
            </a:r>
          </a:p>
          <a:p>
            <a:r>
              <a:rPr lang="en-US" dirty="0"/>
              <a:t>and that’s it! it’s big, and has lots of parts, but each part is simple.</a:t>
            </a:r>
          </a:p>
          <a:p>
            <a:pPr lvl="1"/>
            <a:r>
              <a:rPr lang="en-US" dirty="0"/>
              <a:t>that simplicity is going to be a problem when we try to use this in a real-world CPU design though…</a:t>
            </a:r>
          </a:p>
        </p:txBody>
      </p:sp>
      <p:sp>
        <p:nvSpPr>
          <p:cNvPr id="4" name="Footer Placeholder 3">
            <a:extLst>
              <a:ext uri="{FF2B5EF4-FFF2-40B4-BE49-F238E27FC236}">
                <a16:creationId xmlns:a16="http://schemas.microsoft.com/office/drawing/2014/main" id="{BDB927A9-5ADC-414B-ACD1-4337B0A75967}"/>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A66D040C-652D-C649-A887-0FCCF4E69A56}"/>
              </a:ext>
            </a:extLst>
          </p:cNvPr>
          <p:cNvSpPr>
            <a:spLocks noGrp="1"/>
          </p:cNvSpPr>
          <p:nvPr>
            <p:ph type="sldNum" sz="quarter" idx="12"/>
          </p:nvPr>
        </p:nvSpPr>
        <p:spPr/>
        <p:txBody>
          <a:bodyPr/>
          <a:lstStyle/>
          <a:p>
            <a:fld id="{3552B95B-556F-44BD-91A5-D80C1B9E2BB3}" type="slidenum">
              <a:rPr lang="en-US" smtClean="0"/>
              <a:pPr/>
              <a:t>25</a:t>
            </a:fld>
            <a:endParaRPr lang="en-US"/>
          </a:p>
        </p:txBody>
      </p:sp>
    </p:spTree>
    <p:extLst>
      <p:ext uri="{BB962C8B-B14F-4D97-AF65-F5344CB8AC3E}">
        <p14:creationId xmlns:p14="http://schemas.microsoft.com/office/powerpoint/2010/main" val="245654093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Control</a:t>
            </a:r>
          </a:p>
        </p:txBody>
      </p:sp>
      <p:sp>
        <p:nvSpPr>
          <p:cNvPr id="4" name="Footer Placeholder 3"/>
          <p:cNvSpPr>
            <a:spLocks noGrp="1"/>
          </p:cNvSpPr>
          <p:nvPr>
            <p:ph type="ftr" sz="quarter" idx="11"/>
          </p:nvPr>
        </p:nvSpPr>
        <p:spPr/>
        <p:txBody>
          <a:bodyPr/>
          <a:lstStyle/>
          <a:p>
            <a:r>
              <a:rPr lang="is-IS"/>
              <a:t>CS447</a:t>
            </a:r>
            <a:endParaRPr lang="en-US" dirty="0"/>
          </a:p>
        </p:txBody>
      </p:sp>
      <p:sp>
        <p:nvSpPr>
          <p:cNvPr id="5" name="Slide Number Placeholder 4"/>
          <p:cNvSpPr>
            <a:spLocks noGrp="1"/>
          </p:cNvSpPr>
          <p:nvPr>
            <p:ph type="sldNum" sz="quarter" idx="12"/>
          </p:nvPr>
        </p:nvSpPr>
        <p:spPr/>
        <p:txBody>
          <a:bodyPr/>
          <a:lstStyle/>
          <a:p>
            <a:fld id="{3552B95B-556F-44BD-91A5-D80C1B9E2BB3}" type="slidenum">
              <a:rPr lang="en-US" smtClean="0"/>
              <a:pPr/>
              <a:t>3</a:t>
            </a:fld>
            <a:endParaRPr lang="en-US"/>
          </a:p>
        </p:txBody>
      </p:sp>
    </p:spTree>
    <p:extLst>
      <p:ext uri="{BB962C8B-B14F-4D97-AF65-F5344CB8AC3E}">
        <p14:creationId xmlns:p14="http://schemas.microsoft.com/office/powerpoint/2010/main" val="25910484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Controlling the </a:t>
            </a:r>
            <a:r>
              <a:rPr lang="en-US" dirty="0" err="1"/>
              <a:t>datapath</a:t>
            </a:r>
            <a:endParaRPr lang="en-US" dirty="0"/>
          </a:p>
        </p:txBody>
      </p:sp>
      <p:sp>
        <p:nvSpPr>
          <p:cNvPr id="3" name="Content Placeholder 2"/>
          <p:cNvSpPr>
            <a:spLocks noGrp="1"/>
          </p:cNvSpPr>
          <p:nvPr>
            <p:ph idx="1"/>
          </p:nvPr>
        </p:nvSpPr>
        <p:spPr>
          <a:xfrm>
            <a:off x="152400" y="495301"/>
            <a:ext cx="8763000" cy="942731"/>
          </a:xfrm>
        </p:spPr>
        <p:txBody>
          <a:bodyPr/>
          <a:lstStyle/>
          <a:p>
            <a:r>
              <a:rPr lang="en-US" dirty="0"/>
              <a:t>last time, we put together this thing, which we call the </a:t>
            </a:r>
            <a:r>
              <a:rPr lang="en-US" b="1" dirty="0" err="1"/>
              <a:t>datapath</a:t>
            </a:r>
            <a:r>
              <a:rPr lang="en-US" dirty="0"/>
              <a:t>:</a:t>
            </a:r>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4</a:t>
            </a:fld>
            <a:endParaRPr lang="en-US"/>
          </a:p>
        </p:txBody>
      </p:sp>
      <p:grpSp>
        <p:nvGrpSpPr>
          <p:cNvPr id="4" name="Group 3">
            <a:extLst>
              <a:ext uri="{FF2B5EF4-FFF2-40B4-BE49-F238E27FC236}">
                <a16:creationId xmlns:a16="http://schemas.microsoft.com/office/drawing/2014/main" id="{E0C3C03C-4459-2646-A8D7-C24363CAC89F}"/>
              </a:ext>
            </a:extLst>
          </p:cNvPr>
          <p:cNvGrpSpPr/>
          <p:nvPr/>
        </p:nvGrpSpPr>
        <p:grpSpPr>
          <a:xfrm>
            <a:off x="235776" y="1226714"/>
            <a:ext cx="6085114" cy="3909470"/>
            <a:chOff x="235776" y="1226714"/>
            <a:chExt cx="6085114" cy="3909470"/>
          </a:xfrm>
        </p:grpSpPr>
        <p:sp>
          <p:nvSpPr>
            <p:cNvPr id="8" name="Rectangle 7"/>
            <p:cNvSpPr/>
            <p:nvPr/>
          </p:nvSpPr>
          <p:spPr>
            <a:xfrm>
              <a:off x="1476371" y="2192106"/>
              <a:ext cx="1071904" cy="1558359"/>
            </a:xfrm>
            <a:prstGeom prst="rect">
              <a:avLst/>
            </a:prstGeom>
            <a:solidFill>
              <a:schemeClr val="accent2"/>
            </a:solidFill>
            <a:ln w="38100">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solidFill>
                    <a:schemeClr val="bg1"/>
                  </a:solidFill>
                </a:rPr>
                <a:t>Register File</a:t>
              </a:r>
            </a:p>
          </p:txBody>
        </p:sp>
        <p:cxnSp>
          <p:nvCxnSpPr>
            <p:cNvPr id="9" name="Straight Arrow Connector 8"/>
            <p:cNvCxnSpPr/>
            <p:nvPr/>
          </p:nvCxnSpPr>
          <p:spPr>
            <a:xfrm>
              <a:off x="2548275" y="2586249"/>
              <a:ext cx="1090551" cy="8877"/>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383948" y="4315809"/>
              <a:ext cx="1291272" cy="338554"/>
            </a:xfrm>
            <a:prstGeom prst="rect">
              <a:avLst/>
            </a:prstGeom>
            <a:noFill/>
          </p:spPr>
          <p:txBody>
            <a:bodyPr wrap="square" rtlCol="0">
              <a:spAutoFit/>
            </a:bodyPr>
            <a:lstStyle/>
            <a:p>
              <a:pPr algn="ctr"/>
              <a:r>
                <a:rPr lang="en-US" sz="1600" b="1" i="1" dirty="0" err="1"/>
                <a:t>imm</a:t>
              </a:r>
              <a:r>
                <a:rPr lang="en-US" sz="1600" b="1" dirty="0"/>
                <a:t> field</a:t>
              </a:r>
            </a:p>
          </p:txBody>
        </p:sp>
        <p:sp>
          <p:nvSpPr>
            <p:cNvPr id="13" name="Flowchart: Manual Operation 5"/>
            <p:cNvSpPr/>
            <p:nvPr/>
          </p:nvSpPr>
          <p:spPr>
            <a:xfrm rot="16200000">
              <a:off x="3148182" y="2553801"/>
              <a:ext cx="1854533" cy="873244"/>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45 h 10045"/>
                <a:gd name="connsiteX1" fmla="*/ 4870 w 10000"/>
                <a:gd name="connsiteY1" fmla="*/ 0 h 10045"/>
                <a:gd name="connsiteX2" fmla="*/ 10000 w 10000"/>
                <a:gd name="connsiteY2" fmla="*/ 45 h 10045"/>
                <a:gd name="connsiteX3" fmla="*/ 8000 w 10000"/>
                <a:gd name="connsiteY3" fmla="*/ 10045 h 10045"/>
                <a:gd name="connsiteX4" fmla="*/ 2000 w 10000"/>
                <a:gd name="connsiteY4" fmla="*/ 10045 h 10045"/>
                <a:gd name="connsiteX5" fmla="*/ 0 w 10000"/>
                <a:gd name="connsiteY5" fmla="*/ 45 h 10045"/>
                <a:gd name="connsiteX0" fmla="*/ 0 w 10000"/>
                <a:gd name="connsiteY0" fmla="*/ 0 h 10000"/>
                <a:gd name="connsiteX1" fmla="*/ 4870 w 10000"/>
                <a:gd name="connsiteY1" fmla="*/ 48 h 10000"/>
                <a:gd name="connsiteX2" fmla="*/ 10000 w 10000"/>
                <a:gd name="connsiteY2" fmla="*/ 0 h 10000"/>
                <a:gd name="connsiteX3" fmla="*/ 8000 w 10000"/>
                <a:gd name="connsiteY3" fmla="*/ 10000 h 10000"/>
                <a:gd name="connsiteX4" fmla="*/ 2000 w 10000"/>
                <a:gd name="connsiteY4" fmla="*/ 10000 h 10000"/>
                <a:gd name="connsiteX5" fmla="*/ 0 w 10000"/>
                <a:gd name="connsiteY5" fmla="*/ 0 h 10000"/>
                <a:gd name="connsiteX0" fmla="*/ 0 w 10000"/>
                <a:gd name="connsiteY0" fmla="*/ 0 h 10000"/>
                <a:gd name="connsiteX1" fmla="*/ 4870 w 10000"/>
                <a:gd name="connsiteY1" fmla="*/ 48 h 10000"/>
                <a:gd name="connsiteX2" fmla="*/ 5365 w 10000"/>
                <a:gd name="connsiteY2" fmla="*/ 1 h 10000"/>
                <a:gd name="connsiteX3" fmla="*/ 10000 w 10000"/>
                <a:gd name="connsiteY3" fmla="*/ 0 h 10000"/>
                <a:gd name="connsiteX4" fmla="*/ 8000 w 10000"/>
                <a:gd name="connsiteY4" fmla="*/ 10000 h 10000"/>
                <a:gd name="connsiteX5" fmla="*/ 2000 w 10000"/>
                <a:gd name="connsiteY5" fmla="*/ 10000 h 10000"/>
                <a:gd name="connsiteX6" fmla="*/ 0 w 10000"/>
                <a:gd name="connsiteY6" fmla="*/ 0 h 10000"/>
                <a:gd name="connsiteX0" fmla="*/ 0 w 10000"/>
                <a:gd name="connsiteY0" fmla="*/ 0 h 10000"/>
                <a:gd name="connsiteX1" fmla="*/ 4310 w 10000"/>
                <a:gd name="connsiteY1" fmla="*/ 1 h 10000"/>
                <a:gd name="connsiteX2" fmla="*/ 4870 w 10000"/>
                <a:gd name="connsiteY2" fmla="*/ 48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 name="connsiteX0" fmla="*/ 0 w 10000"/>
                <a:gd name="connsiteY0" fmla="*/ 0 h 10000"/>
                <a:gd name="connsiteX1" fmla="*/ 4310 w 10000"/>
                <a:gd name="connsiteY1" fmla="*/ 1 h 10000"/>
                <a:gd name="connsiteX2" fmla="*/ 4896 w 10000"/>
                <a:gd name="connsiteY2" fmla="*/ 2594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0" y="0"/>
                  </a:moveTo>
                  <a:lnTo>
                    <a:pt x="4310" y="1"/>
                  </a:lnTo>
                  <a:lnTo>
                    <a:pt x="4896" y="2594"/>
                  </a:lnTo>
                  <a:lnTo>
                    <a:pt x="5365" y="1"/>
                  </a:lnTo>
                  <a:lnTo>
                    <a:pt x="10000" y="0"/>
                  </a:lnTo>
                  <a:lnTo>
                    <a:pt x="8000" y="10000"/>
                  </a:lnTo>
                  <a:lnTo>
                    <a:pt x="2000" y="10000"/>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n-US" sz="2000" b="1" dirty="0">
                <a:solidFill>
                  <a:schemeClr val="bg1"/>
                </a:solidFill>
              </a:endParaRPr>
            </a:p>
            <a:p>
              <a:pPr algn="ctr"/>
              <a:endParaRPr lang="en-US" sz="2000" b="1" dirty="0">
                <a:solidFill>
                  <a:schemeClr val="bg1"/>
                </a:solidFill>
              </a:endParaRPr>
            </a:p>
            <a:p>
              <a:pPr algn="ctr"/>
              <a:r>
                <a:rPr lang="en-US" sz="2000" b="1" dirty="0">
                  <a:solidFill>
                    <a:schemeClr val="bg1"/>
                  </a:solidFill>
                </a:rPr>
                <a:t>ALU</a:t>
              </a:r>
            </a:p>
          </p:txBody>
        </p:sp>
        <p:grpSp>
          <p:nvGrpSpPr>
            <p:cNvPr id="43" name="Group 42"/>
            <p:cNvGrpSpPr/>
            <p:nvPr/>
          </p:nvGrpSpPr>
          <p:grpSpPr>
            <a:xfrm>
              <a:off x="3349089" y="1573518"/>
              <a:ext cx="1592750" cy="369332"/>
              <a:chOff x="5943599" y="1554474"/>
              <a:chExt cx="1592750" cy="369332"/>
            </a:xfrm>
          </p:grpSpPr>
          <p:cxnSp>
            <p:nvCxnSpPr>
              <p:cNvPr id="15" name="Straight Arrow Connector 14"/>
              <p:cNvCxnSpPr/>
              <p:nvPr/>
            </p:nvCxnSpPr>
            <p:spPr>
              <a:xfrm flipV="1">
                <a:off x="7106581" y="1759558"/>
                <a:ext cx="429768" cy="0"/>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943599" y="1554474"/>
                <a:ext cx="1311680" cy="369332"/>
              </a:xfrm>
              <a:prstGeom prst="rect">
                <a:avLst/>
              </a:prstGeom>
              <a:noFill/>
            </p:spPr>
            <p:txBody>
              <a:bodyPr wrap="square" rtlCol="0">
                <a:spAutoFit/>
              </a:bodyPr>
              <a:lstStyle/>
              <a:p>
                <a:pPr algn="ctr"/>
                <a:r>
                  <a:rPr lang="en-US" sz="1800" b="1" i="1" dirty="0" err="1">
                    <a:solidFill>
                      <a:srgbClr val="00B0F0"/>
                    </a:solidFill>
                  </a:rPr>
                  <a:t>MemWE</a:t>
                </a:r>
                <a:endParaRPr lang="en-US" sz="1800" b="1" i="1" dirty="0">
                  <a:solidFill>
                    <a:srgbClr val="00B0F0"/>
                  </a:solidFill>
                </a:endParaRPr>
              </a:p>
            </p:txBody>
          </p:sp>
        </p:grpSp>
        <p:cxnSp>
          <p:nvCxnSpPr>
            <p:cNvPr id="17" name="Straight Arrow Connector 32"/>
            <p:cNvCxnSpPr/>
            <p:nvPr/>
          </p:nvCxnSpPr>
          <p:spPr>
            <a:xfrm>
              <a:off x="2541501" y="3167080"/>
              <a:ext cx="479901" cy="218062"/>
            </a:xfrm>
            <a:prstGeom prst="bentConnector3">
              <a:avLst>
                <a:gd name="adj1" fmla="val 50000"/>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27"/>
            <p:cNvCxnSpPr/>
            <p:nvPr/>
          </p:nvCxnSpPr>
          <p:spPr>
            <a:xfrm flipV="1">
              <a:off x="2552942" y="3750465"/>
              <a:ext cx="479903" cy="724422"/>
            </a:xfrm>
            <a:prstGeom prst="bentConnector3">
              <a:avLst>
                <a:gd name="adj1" fmla="val 50000"/>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Trapezoid 18"/>
            <p:cNvSpPr/>
            <p:nvPr/>
          </p:nvSpPr>
          <p:spPr>
            <a:xfrm rot="5400000">
              <a:off x="2839982" y="3377923"/>
              <a:ext cx="777514" cy="414674"/>
            </a:xfrm>
            <a:prstGeom prst="trapezoid">
              <a:avLst>
                <a:gd name="adj" fmla="val 37651"/>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8" name="Group 577"/>
            <p:cNvGrpSpPr/>
            <p:nvPr/>
          </p:nvGrpSpPr>
          <p:grpSpPr>
            <a:xfrm>
              <a:off x="2735779" y="3878559"/>
              <a:ext cx="1226622" cy="856223"/>
              <a:chOff x="4136715" y="3909145"/>
              <a:chExt cx="1226622" cy="856223"/>
            </a:xfrm>
          </p:grpSpPr>
          <p:cxnSp>
            <p:nvCxnSpPr>
              <p:cNvPr id="20" name="Straight Arrow Connector 19"/>
              <p:cNvCxnSpPr/>
              <p:nvPr/>
            </p:nvCxnSpPr>
            <p:spPr>
              <a:xfrm flipV="1">
                <a:off x="4629675" y="3909145"/>
                <a:ext cx="0" cy="509771"/>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136715" y="4396036"/>
                <a:ext cx="1226622" cy="369332"/>
              </a:xfrm>
              <a:prstGeom prst="rect">
                <a:avLst/>
              </a:prstGeom>
              <a:noFill/>
            </p:spPr>
            <p:txBody>
              <a:bodyPr wrap="square" rtlCol="0">
                <a:spAutoFit/>
              </a:bodyPr>
              <a:lstStyle/>
              <a:p>
                <a:pPr algn="ctr"/>
                <a:r>
                  <a:rPr lang="en-US" sz="1800" b="1" i="1" dirty="0" err="1">
                    <a:solidFill>
                      <a:srgbClr val="00B0F0"/>
                    </a:solidFill>
                  </a:rPr>
                  <a:t>ALUBSrc</a:t>
                </a:r>
                <a:endParaRPr lang="en-US" sz="1800" b="1" i="1" dirty="0">
                  <a:solidFill>
                    <a:srgbClr val="00B0F0"/>
                  </a:solidFill>
                </a:endParaRPr>
              </a:p>
            </p:txBody>
          </p:sp>
        </p:grpSp>
        <p:cxnSp>
          <p:nvCxnSpPr>
            <p:cNvPr id="22" name="Straight Arrow Connector 21"/>
            <p:cNvCxnSpPr/>
            <p:nvPr/>
          </p:nvCxnSpPr>
          <p:spPr>
            <a:xfrm flipV="1">
              <a:off x="3436076" y="3604592"/>
              <a:ext cx="187574" cy="863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579" name="Group 578"/>
            <p:cNvGrpSpPr/>
            <p:nvPr/>
          </p:nvGrpSpPr>
          <p:grpSpPr>
            <a:xfrm>
              <a:off x="3817176" y="3670490"/>
              <a:ext cx="976092" cy="886359"/>
              <a:chOff x="5218774" y="3743523"/>
              <a:chExt cx="976092" cy="886359"/>
            </a:xfrm>
          </p:grpSpPr>
          <p:cxnSp>
            <p:nvCxnSpPr>
              <p:cNvPr id="23" name="Straight Arrow Connector 22"/>
              <p:cNvCxnSpPr/>
              <p:nvPr/>
            </p:nvCxnSpPr>
            <p:spPr>
              <a:xfrm flipV="1">
                <a:off x="5579085" y="3743523"/>
                <a:ext cx="0" cy="568468"/>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218774" y="4260550"/>
                <a:ext cx="976092" cy="369332"/>
              </a:xfrm>
              <a:prstGeom prst="rect">
                <a:avLst/>
              </a:prstGeom>
              <a:noFill/>
            </p:spPr>
            <p:txBody>
              <a:bodyPr wrap="square" rtlCol="0">
                <a:spAutoFit/>
              </a:bodyPr>
              <a:lstStyle/>
              <a:p>
                <a:r>
                  <a:rPr lang="en-US" sz="1800" b="1" i="1" dirty="0" err="1">
                    <a:solidFill>
                      <a:srgbClr val="00B0F0"/>
                    </a:solidFill>
                  </a:rPr>
                  <a:t>ALUOp</a:t>
                </a:r>
                <a:endParaRPr lang="en-US" sz="1800" b="1" i="1" dirty="0">
                  <a:solidFill>
                    <a:srgbClr val="00B0F0"/>
                  </a:solidFill>
                </a:endParaRPr>
              </a:p>
            </p:txBody>
          </p:sp>
        </p:grpSp>
        <p:grpSp>
          <p:nvGrpSpPr>
            <p:cNvPr id="44" name="Group 43"/>
            <p:cNvGrpSpPr/>
            <p:nvPr/>
          </p:nvGrpSpPr>
          <p:grpSpPr>
            <a:xfrm>
              <a:off x="535376" y="2128825"/>
              <a:ext cx="947121" cy="369332"/>
              <a:chOff x="3129886" y="2109781"/>
              <a:chExt cx="947121" cy="369332"/>
            </a:xfrm>
          </p:grpSpPr>
          <p:cxnSp>
            <p:nvCxnSpPr>
              <p:cNvPr id="25" name="Straight Arrow Connector 24"/>
              <p:cNvCxnSpPr/>
              <p:nvPr/>
            </p:nvCxnSpPr>
            <p:spPr>
              <a:xfrm flipV="1">
                <a:off x="3704464" y="2297406"/>
                <a:ext cx="372543" cy="1178"/>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3129886" y="2109781"/>
                <a:ext cx="658568" cy="369332"/>
              </a:xfrm>
              <a:prstGeom prst="rect">
                <a:avLst/>
              </a:prstGeom>
              <a:noFill/>
            </p:spPr>
            <p:txBody>
              <a:bodyPr wrap="square" rtlCol="0">
                <a:spAutoFit/>
              </a:bodyPr>
              <a:lstStyle/>
              <a:p>
                <a:pPr algn="ctr"/>
                <a:r>
                  <a:rPr lang="en-US" sz="1800" b="1" i="1" dirty="0" err="1">
                    <a:solidFill>
                      <a:srgbClr val="00B0F0"/>
                    </a:solidFill>
                  </a:rPr>
                  <a:t>rd</a:t>
                </a:r>
                <a:endParaRPr lang="en-US" sz="1800" b="1" i="1" dirty="0">
                  <a:solidFill>
                    <a:srgbClr val="00B0F0"/>
                  </a:solidFill>
                </a:endParaRPr>
              </a:p>
            </p:txBody>
          </p:sp>
        </p:grpSp>
        <p:grpSp>
          <p:nvGrpSpPr>
            <p:cNvPr id="580" name="Group 579"/>
            <p:cNvGrpSpPr/>
            <p:nvPr/>
          </p:nvGrpSpPr>
          <p:grpSpPr>
            <a:xfrm>
              <a:off x="1177011" y="1465434"/>
              <a:ext cx="1268218" cy="716936"/>
              <a:chOff x="2577947" y="1496020"/>
              <a:chExt cx="1268218" cy="716936"/>
            </a:xfrm>
          </p:grpSpPr>
          <p:cxnSp>
            <p:nvCxnSpPr>
              <p:cNvPr id="27" name="Straight Arrow Connector 26"/>
              <p:cNvCxnSpPr/>
              <p:nvPr/>
            </p:nvCxnSpPr>
            <p:spPr>
              <a:xfrm>
                <a:off x="3226026" y="1813199"/>
                <a:ext cx="0" cy="399757"/>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577947" y="1496020"/>
                <a:ext cx="1268218" cy="369332"/>
              </a:xfrm>
              <a:prstGeom prst="rect">
                <a:avLst/>
              </a:prstGeom>
              <a:noFill/>
            </p:spPr>
            <p:txBody>
              <a:bodyPr wrap="square" rtlCol="0">
                <a:spAutoFit/>
              </a:bodyPr>
              <a:lstStyle/>
              <a:p>
                <a:pPr algn="ctr"/>
                <a:r>
                  <a:rPr lang="en-US" sz="1800" b="1" i="1" dirty="0" err="1">
                    <a:solidFill>
                      <a:srgbClr val="00B0F0"/>
                    </a:solidFill>
                  </a:rPr>
                  <a:t>RegWE</a:t>
                </a:r>
                <a:endParaRPr lang="en-US" sz="1600" b="1" i="1" dirty="0">
                  <a:solidFill>
                    <a:srgbClr val="00B0F0"/>
                  </a:solidFill>
                </a:endParaRPr>
              </a:p>
            </p:txBody>
          </p:sp>
        </p:grpSp>
        <p:sp>
          <p:nvSpPr>
            <p:cNvPr id="29" name="Trapezoid 28"/>
            <p:cNvSpPr/>
            <p:nvPr/>
          </p:nvSpPr>
          <p:spPr>
            <a:xfrm rot="5400000">
              <a:off x="511457" y="3259503"/>
              <a:ext cx="712338" cy="379914"/>
            </a:xfrm>
            <a:prstGeom prst="trapezoid">
              <a:avLst>
                <a:gd name="adj" fmla="val 37651"/>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nvGrpSpPr>
            <p:cNvPr id="577" name="Group 576"/>
            <p:cNvGrpSpPr/>
            <p:nvPr/>
          </p:nvGrpSpPr>
          <p:grpSpPr>
            <a:xfrm>
              <a:off x="309170" y="3705120"/>
              <a:ext cx="1595902" cy="568269"/>
              <a:chOff x="1710106" y="3735706"/>
              <a:chExt cx="1595902" cy="568269"/>
            </a:xfrm>
          </p:grpSpPr>
          <p:cxnSp>
            <p:nvCxnSpPr>
              <p:cNvPr id="30" name="Straight Arrow Connector 29"/>
              <p:cNvCxnSpPr/>
              <p:nvPr/>
            </p:nvCxnSpPr>
            <p:spPr>
              <a:xfrm flipH="1" flipV="1">
                <a:off x="2278994" y="3735706"/>
                <a:ext cx="8701" cy="251821"/>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710106" y="3934643"/>
                <a:ext cx="1595902" cy="369332"/>
              </a:xfrm>
              <a:prstGeom prst="rect">
                <a:avLst/>
              </a:prstGeom>
              <a:noFill/>
            </p:spPr>
            <p:txBody>
              <a:bodyPr wrap="square" rtlCol="0">
                <a:spAutoFit/>
              </a:bodyPr>
              <a:lstStyle/>
              <a:p>
                <a:pPr algn="ctr"/>
                <a:r>
                  <a:rPr lang="en-US" sz="1800" b="1" i="1" dirty="0" err="1">
                    <a:solidFill>
                      <a:srgbClr val="00B0F0"/>
                    </a:solidFill>
                  </a:rPr>
                  <a:t>RegDataSrc</a:t>
                </a:r>
                <a:endParaRPr lang="en-US" sz="1800" b="1" i="1" dirty="0">
                  <a:solidFill>
                    <a:srgbClr val="00B0F0"/>
                  </a:solidFill>
                </a:endParaRPr>
              </a:p>
            </p:txBody>
          </p:sp>
        </p:grpSp>
        <p:cxnSp>
          <p:nvCxnSpPr>
            <p:cNvPr id="32" name="Straight Arrow Connector 36"/>
            <p:cNvCxnSpPr/>
            <p:nvPr/>
          </p:nvCxnSpPr>
          <p:spPr>
            <a:xfrm>
              <a:off x="1055206" y="3452960"/>
              <a:ext cx="43667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5" name="Group 44"/>
            <p:cNvGrpSpPr/>
            <p:nvPr/>
          </p:nvGrpSpPr>
          <p:grpSpPr>
            <a:xfrm>
              <a:off x="524580" y="2379244"/>
              <a:ext cx="947121" cy="369332"/>
              <a:chOff x="3119090" y="2360200"/>
              <a:chExt cx="947121" cy="369332"/>
            </a:xfrm>
          </p:grpSpPr>
          <p:cxnSp>
            <p:nvCxnSpPr>
              <p:cNvPr id="33" name="Straight Arrow Connector 32"/>
              <p:cNvCxnSpPr/>
              <p:nvPr/>
            </p:nvCxnSpPr>
            <p:spPr>
              <a:xfrm flipV="1">
                <a:off x="3693668" y="2547825"/>
                <a:ext cx="372543" cy="1178"/>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3119090" y="2360200"/>
                <a:ext cx="658568" cy="369332"/>
              </a:xfrm>
              <a:prstGeom prst="rect">
                <a:avLst/>
              </a:prstGeom>
              <a:noFill/>
            </p:spPr>
            <p:txBody>
              <a:bodyPr wrap="square" rtlCol="0">
                <a:spAutoFit/>
              </a:bodyPr>
              <a:lstStyle/>
              <a:p>
                <a:pPr algn="ctr"/>
                <a:r>
                  <a:rPr lang="en-US" sz="1800" b="1" i="1" dirty="0" err="1">
                    <a:solidFill>
                      <a:srgbClr val="00B0F0"/>
                    </a:solidFill>
                  </a:rPr>
                  <a:t>rs</a:t>
                </a:r>
                <a:endParaRPr lang="en-US" sz="1800" b="1" i="1" dirty="0">
                  <a:solidFill>
                    <a:srgbClr val="00B0F0"/>
                  </a:solidFill>
                </a:endParaRPr>
              </a:p>
            </p:txBody>
          </p:sp>
        </p:grpSp>
        <p:grpSp>
          <p:nvGrpSpPr>
            <p:cNvPr id="46" name="Group 45"/>
            <p:cNvGrpSpPr/>
            <p:nvPr/>
          </p:nvGrpSpPr>
          <p:grpSpPr>
            <a:xfrm>
              <a:off x="518815" y="2628701"/>
              <a:ext cx="947121" cy="369332"/>
              <a:chOff x="3113325" y="2609657"/>
              <a:chExt cx="947121" cy="369332"/>
            </a:xfrm>
          </p:grpSpPr>
          <p:cxnSp>
            <p:nvCxnSpPr>
              <p:cNvPr id="35" name="Straight Arrow Connector 34"/>
              <p:cNvCxnSpPr/>
              <p:nvPr/>
            </p:nvCxnSpPr>
            <p:spPr>
              <a:xfrm flipV="1">
                <a:off x="3687903" y="2797282"/>
                <a:ext cx="372543" cy="1178"/>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113325" y="2609657"/>
                <a:ext cx="658568" cy="369332"/>
              </a:xfrm>
              <a:prstGeom prst="rect">
                <a:avLst/>
              </a:prstGeom>
              <a:noFill/>
            </p:spPr>
            <p:txBody>
              <a:bodyPr wrap="square" rtlCol="0">
                <a:spAutoFit/>
              </a:bodyPr>
              <a:lstStyle/>
              <a:p>
                <a:pPr algn="ctr"/>
                <a:r>
                  <a:rPr lang="en-US" sz="1800" b="1" i="1" dirty="0" err="1">
                    <a:solidFill>
                      <a:srgbClr val="00B0F0"/>
                    </a:solidFill>
                  </a:rPr>
                  <a:t>rt</a:t>
                </a:r>
                <a:endParaRPr lang="en-US" sz="1800" b="1" i="1" dirty="0">
                  <a:solidFill>
                    <a:srgbClr val="00B0F0"/>
                  </a:solidFill>
                </a:endParaRPr>
              </a:p>
            </p:txBody>
          </p:sp>
        </p:grpSp>
        <p:cxnSp>
          <p:nvCxnSpPr>
            <p:cNvPr id="38" name="Straight Arrow Connector 27"/>
            <p:cNvCxnSpPr/>
            <p:nvPr/>
          </p:nvCxnSpPr>
          <p:spPr>
            <a:xfrm flipV="1">
              <a:off x="4512071" y="2499348"/>
              <a:ext cx="413399" cy="394379"/>
            </a:xfrm>
            <a:prstGeom prst="bentConnector3">
              <a:avLst>
                <a:gd name="adj1" fmla="val 50000"/>
              </a:avLst>
            </a:prstGeom>
            <a:ln w="381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39" name="Freeform: Shape 41"/>
            <p:cNvSpPr/>
            <p:nvPr/>
          </p:nvSpPr>
          <p:spPr>
            <a:xfrm>
              <a:off x="235776" y="2893727"/>
              <a:ext cx="4745015" cy="2046514"/>
            </a:xfrm>
            <a:custGeom>
              <a:avLst/>
              <a:gdLst>
                <a:gd name="connsiteX0" fmla="*/ 4288971 w 4778828"/>
                <a:gd name="connsiteY0" fmla="*/ 0 h 2046514"/>
                <a:gd name="connsiteX1" fmla="*/ 4778828 w 4778828"/>
                <a:gd name="connsiteY1" fmla="*/ 0 h 2046514"/>
                <a:gd name="connsiteX2" fmla="*/ 4778828 w 4778828"/>
                <a:gd name="connsiteY2" fmla="*/ 2046514 h 2046514"/>
                <a:gd name="connsiteX3" fmla="*/ 0 w 4778828"/>
                <a:gd name="connsiteY3" fmla="*/ 2046514 h 2046514"/>
                <a:gd name="connsiteX4" fmla="*/ 0 w 4778828"/>
                <a:gd name="connsiteY4" fmla="*/ 326572 h 2046514"/>
                <a:gd name="connsiteX5" fmla="*/ 446314 w 4778828"/>
                <a:gd name="connsiteY5" fmla="*/ 348343 h 2046514"/>
                <a:gd name="connsiteX0" fmla="*/ 4288971 w 4778828"/>
                <a:gd name="connsiteY0" fmla="*/ 0 h 2046514"/>
                <a:gd name="connsiteX1" fmla="*/ 4778828 w 4778828"/>
                <a:gd name="connsiteY1" fmla="*/ 0 h 2046514"/>
                <a:gd name="connsiteX2" fmla="*/ 4778828 w 4778828"/>
                <a:gd name="connsiteY2" fmla="*/ 2046514 h 2046514"/>
                <a:gd name="connsiteX3" fmla="*/ 0 w 4778828"/>
                <a:gd name="connsiteY3" fmla="*/ 2046514 h 2046514"/>
                <a:gd name="connsiteX4" fmla="*/ 0 w 4778828"/>
                <a:gd name="connsiteY4" fmla="*/ 326572 h 2046514"/>
                <a:gd name="connsiteX5" fmla="*/ 446314 w 4778828"/>
                <a:gd name="connsiteY5" fmla="*/ 315686 h 2046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78828" h="2046514">
                  <a:moveTo>
                    <a:pt x="4288971" y="0"/>
                  </a:moveTo>
                  <a:lnTo>
                    <a:pt x="4778828" y="0"/>
                  </a:lnTo>
                  <a:lnTo>
                    <a:pt x="4778828" y="2046514"/>
                  </a:lnTo>
                  <a:lnTo>
                    <a:pt x="0" y="2046514"/>
                  </a:lnTo>
                  <a:lnTo>
                    <a:pt x="0" y="326572"/>
                  </a:lnTo>
                  <a:lnTo>
                    <a:pt x="446314" y="315686"/>
                  </a:lnTo>
                </a:path>
              </a:pathLst>
            </a:custGeom>
            <a:noFill/>
            <a:ln w="38100">
              <a:solidFill>
                <a:schemeClr val="accent6"/>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42"/>
            <p:cNvSpPr/>
            <p:nvPr/>
          </p:nvSpPr>
          <p:spPr>
            <a:xfrm>
              <a:off x="377290" y="2229699"/>
              <a:ext cx="5943600" cy="2906485"/>
            </a:xfrm>
            <a:custGeom>
              <a:avLst/>
              <a:gdLst>
                <a:gd name="connsiteX0" fmla="*/ 5606143 w 5943600"/>
                <a:gd name="connsiteY0" fmla="*/ 0 h 2906485"/>
                <a:gd name="connsiteX1" fmla="*/ 5943600 w 5943600"/>
                <a:gd name="connsiteY1" fmla="*/ 0 h 2906485"/>
                <a:gd name="connsiteX2" fmla="*/ 5943600 w 5943600"/>
                <a:gd name="connsiteY2" fmla="*/ 2906485 h 2906485"/>
                <a:gd name="connsiteX3" fmla="*/ 0 w 5943600"/>
                <a:gd name="connsiteY3" fmla="*/ 2906485 h 2906485"/>
                <a:gd name="connsiteX4" fmla="*/ 0 w 5943600"/>
                <a:gd name="connsiteY4" fmla="*/ 1393371 h 2906485"/>
                <a:gd name="connsiteX5" fmla="*/ 283029 w 5943600"/>
                <a:gd name="connsiteY5" fmla="*/ 1393371 h 2906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43600" h="2906485">
                  <a:moveTo>
                    <a:pt x="5606143" y="0"/>
                  </a:moveTo>
                  <a:lnTo>
                    <a:pt x="5943600" y="0"/>
                  </a:lnTo>
                  <a:lnTo>
                    <a:pt x="5943600" y="2906485"/>
                  </a:lnTo>
                  <a:lnTo>
                    <a:pt x="0" y="2906485"/>
                  </a:lnTo>
                  <a:lnTo>
                    <a:pt x="0" y="1393371"/>
                  </a:lnTo>
                  <a:lnTo>
                    <a:pt x="283029" y="1393371"/>
                  </a:lnTo>
                </a:path>
              </a:pathLst>
            </a:custGeom>
            <a:noFill/>
            <a:ln w="38100">
              <a:solidFill>
                <a:schemeClr val="accent4"/>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4" name="Rectangle 563"/>
            <p:cNvSpPr/>
            <p:nvPr/>
          </p:nvSpPr>
          <p:spPr>
            <a:xfrm>
              <a:off x="4923664" y="1226714"/>
              <a:ext cx="1222349" cy="1399098"/>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a:t>Data Memory</a:t>
              </a:r>
            </a:p>
          </p:txBody>
        </p:sp>
        <p:sp>
          <p:nvSpPr>
            <p:cNvPr id="565" name="TextBox 564"/>
            <p:cNvSpPr txBox="1"/>
            <p:nvPr/>
          </p:nvSpPr>
          <p:spPr>
            <a:xfrm>
              <a:off x="4877932" y="1234963"/>
              <a:ext cx="715965" cy="369332"/>
            </a:xfrm>
            <a:prstGeom prst="rect">
              <a:avLst/>
            </a:prstGeom>
            <a:noFill/>
          </p:spPr>
          <p:txBody>
            <a:bodyPr wrap="none" rtlCol="0">
              <a:spAutoFit/>
            </a:bodyPr>
            <a:lstStyle/>
            <a:p>
              <a:r>
                <a:rPr lang="en-US" sz="1800" b="1" i="1" dirty="0">
                  <a:solidFill>
                    <a:schemeClr val="bg1"/>
                  </a:solidFill>
                </a:rPr>
                <a:t>Data</a:t>
              </a:r>
            </a:p>
          </p:txBody>
        </p:sp>
        <p:sp>
          <p:nvSpPr>
            <p:cNvPr id="566" name="TextBox 565"/>
            <p:cNvSpPr txBox="1"/>
            <p:nvPr/>
          </p:nvSpPr>
          <p:spPr>
            <a:xfrm>
              <a:off x="4869023" y="2261539"/>
              <a:ext cx="1049583" cy="369332"/>
            </a:xfrm>
            <a:prstGeom prst="rect">
              <a:avLst/>
            </a:prstGeom>
            <a:noFill/>
          </p:spPr>
          <p:txBody>
            <a:bodyPr wrap="none" rtlCol="0">
              <a:spAutoFit/>
            </a:bodyPr>
            <a:lstStyle/>
            <a:p>
              <a:r>
                <a:rPr lang="en-US" sz="1800" b="1" i="1" dirty="0">
                  <a:solidFill>
                    <a:schemeClr val="bg1"/>
                  </a:solidFill>
                </a:rPr>
                <a:t>Address</a:t>
              </a:r>
            </a:p>
          </p:txBody>
        </p:sp>
        <p:cxnSp>
          <p:nvCxnSpPr>
            <p:cNvPr id="567" name="Straight Arrow Connector 27"/>
            <p:cNvCxnSpPr>
              <a:cxnSpLocks/>
            </p:cNvCxnSpPr>
            <p:nvPr/>
          </p:nvCxnSpPr>
          <p:spPr>
            <a:xfrm flipV="1">
              <a:off x="2548275" y="1428745"/>
              <a:ext cx="2394354" cy="1738335"/>
            </a:xfrm>
            <a:prstGeom prst="bentConnector3">
              <a:avLst>
                <a:gd name="adj1" fmla="val 9423"/>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grpSp>
      <p:sp>
        <p:nvSpPr>
          <p:cNvPr id="582" name="TextBox 581"/>
          <p:cNvSpPr txBox="1"/>
          <p:nvPr/>
        </p:nvSpPr>
        <p:spPr>
          <a:xfrm>
            <a:off x="6423936" y="2402048"/>
            <a:ext cx="2720064" cy="1107996"/>
          </a:xfrm>
          <a:prstGeom prst="rect">
            <a:avLst/>
          </a:prstGeom>
          <a:noFill/>
        </p:spPr>
        <p:txBody>
          <a:bodyPr wrap="square" rtlCol="0">
            <a:spAutoFit/>
          </a:bodyPr>
          <a:lstStyle/>
          <a:p>
            <a:pPr algn="ctr"/>
            <a:r>
              <a:rPr lang="en-US" sz="2200" dirty="0"/>
              <a:t>this can do the </a:t>
            </a:r>
            <a:r>
              <a:rPr lang="en-US" sz="2200" i="1" dirty="0"/>
              <a:t>work</a:t>
            </a:r>
            <a:r>
              <a:rPr lang="en-US" sz="2200" dirty="0"/>
              <a:t> of instructions, but it can’t </a:t>
            </a:r>
            <a:r>
              <a:rPr lang="en-US" sz="2200" i="1" dirty="0"/>
              <a:t>read</a:t>
            </a:r>
            <a:r>
              <a:rPr lang="en-US" sz="2200" dirty="0"/>
              <a:t> them.</a:t>
            </a:r>
          </a:p>
        </p:txBody>
      </p:sp>
      <p:sp>
        <p:nvSpPr>
          <p:cNvPr id="588" name="TextBox 587"/>
          <p:cNvSpPr txBox="1"/>
          <p:nvPr/>
        </p:nvSpPr>
        <p:spPr>
          <a:xfrm>
            <a:off x="6393674" y="1028700"/>
            <a:ext cx="2684245" cy="1107996"/>
          </a:xfrm>
          <a:prstGeom prst="rect">
            <a:avLst/>
          </a:prstGeom>
          <a:noFill/>
        </p:spPr>
        <p:txBody>
          <a:bodyPr wrap="square" rtlCol="0">
            <a:spAutoFit/>
          </a:bodyPr>
          <a:lstStyle/>
          <a:p>
            <a:pPr algn="ctr"/>
            <a:r>
              <a:rPr lang="en-US" sz="2200" dirty="0"/>
              <a:t>how can we use this to implement </a:t>
            </a:r>
            <a:r>
              <a:rPr lang="en-US" sz="2200" b="1" dirty="0">
                <a:solidFill>
                  <a:srgbClr val="FF0000"/>
                </a:solidFill>
              </a:rPr>
              <a:t>add</a:t>
            </a:r>
            <a:r>
              <a:rPr lang="en-US" sz="2200" b="1" dirty="0"/>
              <a:t>? </a:t>
            </a:r>
            <a:r>
              <a:rPr lang="en-US" sz="2200" b="1" dirty="0">
                <a:solidFill>
                  <a:srgbClr val="FF0000"/>
                </a:solidFill>
              </a:rPr>
              <a:t>sub</a:t>
            </a:r>
            <a:r>
              <a:rPr lang="en-US" sz="2200" b="1" dirty="0"/>
              <a:t>?</a:t>
            </a:r>
            <a:r>
              <a:rPr lang="en-US" sz="2200" dirty="0"/>
              <a:t> </a:t>
            </a:r>
            <a:r>
              <a:rPr lang="en-US" sz="2200" b="1" dirty="0" err="1">
                <a:solidFill>
                  <a:srgbClr val="FF0000"/>
                </a:solidFill>
              </a:rPr>
              <a:t>addi</a:t>
            </a:r>
            <a:r>
              <a:rPr lang="en-US" sz="2200" b="1" dirty="0"/>
              <a:t>? </a:t>
            </a:r>
            <a:r>
              <a:rPr lang="en-US" sz="2200" b="1" dirty="0" err="1">
                <a:solidFill>
                  <a:srgbClr val="FF0000"/>
                </a:solidFill>
              </a:rPr>
              <a:t>lw</a:t>
            </a:r>
            <a:r>
              <a:rPr lang="en-US" sz="2200" b="1" dirty="0"/>
              <a:t>? </a:t>
            </a:r>
            <a:r>
              <a:rPr lang="en-US" sz="2200" b="1" dirty="0" err="1">
                <a:solidFill>
                  <a:srgbClr val="FF0000"/>
                </a:solidFill>
              </a:rPr>
              <a:t>sw</a:t>
            </a:r>
            <a:r>
              <a:rPr lang="en-US" sz="2200" b="1" dirty="0"/>
              <a:t>? </a:t>
            </a:r>
            <a:endParaRPr lang="en-US" sz="2200" dirty="0"/>
          </a:p>
        </p:txBody>
      </p:sp>
      <p:sp>
        <p:nvSpPr>
          <p:cNvPr id="50" name="TextBox 49">
            <a:extLst>
              <a:ext uri="{FF2B5EF4-FFF2-40B4-BE49-F238E27FC236}">
                <a16:creationId xmlns:a16="http://schemas.microsoft.com/office/drawing/2014/main" id="{2462985B-DD45-7849-96BC-BC75E3EBDB6F}"/>
              </a:ext>
            </a:extLst>
          </p:cNvPr>
          <p:cNvSpPr txBox="1"/>
          <p:nvPr/>
        </p:nvSpPr>
        <p:spPr>
          <a:xfrm>
            <a:off x="6389009" y="3720208"/>
            <a:ext cx="2757601" cy="1446550"/>
          </a:xfrm>
          <a:prstGeom prst="rect">
            <a:avLst/>
          </a:prstGeom>
          <a:noFill/>
        </p:spPr>
        <p:txBody>
          <a:bodyPr wrap="square" rtlCol="0">
            <a:spAutoFit/>
          </a:bodyPr>
          <a:lstStyle/>
          <a:p>
            <a:pPr algn="ctr"/>
            <a:r>
              <a:rPr lang="en-US" sz="2200" dirty="0"/>
              <a:t>we need something to </a:t>
            </a:r>
            <a:r>
              <a:rPr lang="en-US" sz="2200" b="1" dirty="0"/>
              <a:t>automatically set </a:t>
            </a:r>
            <a:r>
              <a:rPr lang="en-US" sz="2200" dirty="0"/>
              <a:t>all those blue control signals.</a:t>
            </a:r>
          </a:p>
        </p:txBody>
      </p:sp>
    </p:spTree>
    <p:extLst>
      <p:ext uri="{BB962C8B-B14F-4D97-AF65-F5344CB8AC3E}">
        <p14:creationId xmlns:p14="http://schemas.microsoft.com/office/powerpoint/2010/main" val="229299937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8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8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2" grpId="0"/>
      <p:bldP spid="588" grpId="0"/>
      <p:bldP spid="5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7096396" y="3362513"/>
            <a:ext cx="1793604" cy="1211018"/>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Data Memory</a:t>
            </a:r>
          </a:p>
        </p:txBody>
      </p:sp>
      <p:sp>
        <p:nvSpPr>
          <p:cNvPr id="2" name="Title 1"/>
          <p:cNvSpPr>
            <a:spLocks noGrp="1"/>
          </p:cNvSpPr>
          <p:nvPr>
            <p:ph type="title"/>
          </p:nvPr>
        </p:nvSpPr>
        <p:spPr/>
        <p:txBody>
          <a:bodyPr/>
          <a:lstStyle/>
          <a:p>
            <a:r>
              <a:rPr lang="en-US" dirty="0"/>
              <a:t>Feeling nervous</a:t>
            </a:r>
          </a:p>
        </p:txBody>
      </p:sp>
      <p:sp>
        <p:nvSpPr>
          <p:cNvPr id="3" name="Content Placeholder 2"/>
          <p:cNvSpPr>
            <a:spLocks noGrp="1"/>
          </p:cNvSpPr>
          <p:nvPr>
            <p:ph idx="1"/>
          </p:nvPr>
        </p:nvSpPr>
        <p:spPr>
          <a:xfrm>
            <a:off x="152400" y="495301"/>
            <a:ext cx="8763000" cy="1295399"/>
          </a:xfrm>
        </p:spPr>
        <p:txBody>
          <a:bodyPr/>
          <a:lstStyle/>
          <a:p>
            <a:r>
              <a:rPr lang="en-US" dirty="0"/>
              <a:t>the </a:t>
            </a:r>
            <a:r>
              <a:rPr lang="en-US" b="1" dirty="0"/>
              <a:t>control</a:t>
            </a:r>
            <a:r>
              <a:rPr lang="en-US" dirty="0"/>
              <a:t> is what </a:t>
            </a:r>
            <a:r>
              <a:rPr lang="en-US" b="1" dirty="0"/>
              <a:t>automatically sets the control signals</a:t>
            </a:r>
            <a:r>
              <a:rPr lang="en-US" dirty="0"/>
              <a:t> to the right values to make each instruction happen.</a:t>
            </a:r>
          </a:p>
          <a:p>
            <a:r>
              <a:rPr lang="en-US" dirty="0"/>
              <a:t>it's like the CPU's </a:t>
            </a:r>
            <a:r>
              <a:rPr lang="en-US" b="1" dirty="0"/>
              <a:t>brain</a:t>
            </a:r>
            <a:r>
              <a:rPr lang="en-US" dirty="0"/>
              <a:t> and </a:t>
            </a:r>
            <a:r>
              <a:rPr lang="en-US" b="1" dirty="0"/>
              <a:t>nervous system.</a:t>
            </a:r>
            <a:endParaRPr lang="en-US" dirty="0"/>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5</a:t>
            </a:fld>
            <a:endParaRPr lang="en-US"/>
          </a:p>
        </p:txBody>
      </p:sp>
      <p:sp>
        <p:nvSpPr>
          <p:cNvPr id="7" name="Rectangle 6"/>
          <p:cNvSpPr/>
          <p:nvPr/>
        </p:nvSpPr>
        <p:spPr>
          <a:xfrm rot="5400000">
            <a:off x="4079803" y="1724712"/>
            <a:ext cx="644237" cy="2362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800" b="1" dirty="0">
                <a:solidFill>
                  <a:schemeClr val="bg1"/>
                </a:solidFill>
              </a:rPr>
              <a:t>Control</a:t>
            </a:r>
          </a:p>
        </p:txBody>
      </p:sp>
      <p:sp>
        <p:nvSpPr>
          <p:cNvPr id="8" name="Oval Callout 7"/>
          <p:cNvSpPr/>
          <p:nvPr/>
        </p:nvSpPr>
        <p:spPr>
          <a:xfrm>
            <a:off x="3732316" y="1524303"/>
            <a:ext cx="1752600" cy="809531"/>
          </a:xfrm>
          <a:prstGeom prst="wedgeEllipseCallout">
            <a:avLst>
              <a:gd name="adj1" fmla="val -24976"/>
              <a:gd name="adj2" fmla="val 10015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tx1"/>
                </a:solidFill>
              </a:rPr>
              <a:t>c'mon you lazy bums</a:t>
            </a:r>
          </a:p>
        </p:txBody>
      </p:sp>
      <p:sp>
        <p:nvSpPr>
          <p:cNvPr id="9" name="Rectangle 8"/>
          <p:cNvSpPr/>
          <p:nvPr/>
        </p:nvSpPr>
        <p:spPr>
          <a:xfrm>
            <a:off x="6770849" y="1834194"/>
            <a:ext cx="1222349" cy="1777078"/>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b="1" dirty="0"/>
              <a:t>Register File</a:t>
            </a:r>
          </a:p>
        </p:txBody>
      </p:sp>
      <p:sp>
        <p:nvSpPr>
          <p:cNvPr id="10" name="Flowchart: Manual Operation 5"/>
          <p:cNvSpPr/>
          <p:nvPr/>
        </p:nvSpPr>
        <p:spPr>
          <a:xfrm rot="16200000">
            <a:off x="5534587" y="3584589"/>
            <a:ext cx="2037225" cy="87287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45 h 10045"/>
              <a:gd name="connsiteX1" fmla="*/ 4870 w 10000"/>
              <a:gd name="connsiteY1" fmla="*/ 0 h 10045"/>
              <a:gd name="connsiteX2" fmla="*/ 10000 w 10000"/>
              <a:gd name="connsiteY2" fmla="*/ 45 h 10045"/>
              <a:gd name="connsiteX3" fmla="*/ 8000 w 10000"/>
              <a:gd name="connsiteY3" fmla="*/ 10045 h 10045"/>
              <a:gd name="connsiteX4" fmla="*/ 2000 w 10000"/>
              <a:gd name="connsiteY4" fmla="*/ 10045 h 10045"/>
              <a:gd name="connsiteX5" fmla="*/ 0 w 10000"/>
              <a:gd name="connsiteY5" fmla="*/ 45 h 10045"/>
              <a:gd name="connsiteX0" fmla="*/ 0 w 10000"/>
              <a:gd name="connsiteY0" fmla="*/ 0 h 10000"/>
              <a:gd name="connsiteX1" fmla="*/ 4870 w 10000"/>
              <a:gd name="connsiteY1" fmla="*/ 48 h 10000"/>
              <a:gd name="connsiteX2" fmla="*/ 10000 w 10000"/>
              <a:gd name="connsiteY2" fmla="*/ 0 h 10000"/>
              <a:gd name="connsiteX3" fmla="*/ 8000 w 10000"/>
              <a:gd name="connsiteY3" fmla="*/ 10000 h 10000"/>
              <a:gd name="connsiteX4" fmla="*/ 2000 w 10000"/>
              <a:gd name="connsiteY4" fmla="*/ 10000 h 10000"/>
              <a:gd name="connsiteX5" fmla="*/ 0 w 10000"/>
              <a:gd name="connsiteY5" fmla="*/ 0 h 10000"/>
              <a:gd name="connsiteX0" fmla="*/ 0 w 10000"/>
              <a:gd name="connsiteY0" fmla="*/ 0 h 10000"/>
              <a:gd name="connsiteX1" fmla="*/ 4870 w 10000"/>
              <a:gd name="connsiteY1" fmla="*/ 48 h 10000"/>
              <a:gd name="connsiteX2" fmla="*/ 5365 w 10000"/>
              <a:gd name="connsiteY2" fmla="*/ 1 h 10000"/>
              <a:gd name="connsiteX3" fmla="*/ 10000 w 10000"/>
              <a:gd name="connsiteY3" fmla="*/ 0 h 10000"/>
              <a:gd name="connsiteX4" fmla="*/ 8000 w 10000"/>
              <a:gd name="connsiteY4" fmla="*/ 10000 h 10000"/>
              <a:gd name="connsiteX5" fmla="*/ 2000 w 10000"/>
              <a:gd name="connsiteY5" fmla="*/ 10000 h 10000"/>
              <a:gd name="connsiteX6" fmla="*/ 0 w 10000"/>
              <a:gd name="connsiteY6" fmla="*/ 0 h 10000"/>
              <a:gd name="connsiteX0" fmla="*/ 0 w 10000"/>
              <a:gd name="connsiteY0" fmla="*/ 0 h 10000"/>
              <a:gd name="connsiteX1" fmla="*/ 4310 w 10000"/>
              <a:gd name="connsiteY1" fmla="*/ 1 h 10000"/>
              <a:gd name="connsiteX2" fmla="*/ 4870 w 10000"/>
              <a:gd name="connsiteY2" fmla="*/ 48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 name="connsiteX0" fmla="*/ 0 w 10000"/>
              <a:gd name="connsiteY0" fmla="*/ 0 h 10000"/>
              <a:gd name="connsiteX1" fmla="*/ 4310 w 10000"/>
              <a:gd name="connsiteY1" fmla="*/ 1 h 10000"/>
              <a:gd name="connsiteX2" fmla="*/ 4896 w 10000"/>
              <a:gd name="connsiteY2" fmla="*/ 2594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0" y="0"/>
                </a:moveTo>
                <a:lnTo>
                  <a:pt x="4310" y="1"/>
                </a:lnTo>
                <a:lnTo>
                  <a:pt x="4896" y="2594"/>
                </a:lnTo>
                <a:lnTo>
                  <a:pt x="5365" y="1"/>
                </a:lnTo>
                <a:lnTo>
                  <a:pt x="10000" y="0"/>
                </a:lnTo>
                <a:lnTo>
                  <a:pt x="8000" y="10000"/>
                </a:lnTo>
                <a:lnTo>
                  <a:pt x="2000" y="10000"/>
                </a:lnTo>
                <a:lnTo>
                  <a:pt x="0" y="0"/>
                </a:lnTo>
                <a:close/>
              </a:path>
            </a:pathLst>
          </a:custGeom>
          <a:ln>
            <a:noFill/>
          </a:ln>
        </p:spPr>
        <p:style>
          <a:lnRef idx="2">
            <a:schemeClr val="accent6">
              <a:shade val="50000"/>
            </a:schemeClr>
          </a:lnRef>
          <a:fillRef idx="1">
            <a:schemeClr val="accent6"/>
          </a:fillRef>
          <a:effectRef idx="0">
            <a:schemeClr val="accent6"/>
          </a:effectRef>
          <a:fontRef idx="minor">
            <a:schemeClr val="lt1"/>
          </a:fontRef>
        </p:style>
        <p:txBody>
          <a:bodyPr vert="vert" rtlCol="0" anchor="ctr"/>
          <a:lstStyle/>
          <a:p>
            <a:pPr algn="ctr"/>
            <a:r>
              <a:rPr lang="en-US" sz="2000" b="1" dirty="0">
                <a:solidFill>
                  <a:schemeClr val="tx1"/>
                </a:solidFill>
              </a:rPr>
              <a:t>   </a:t>
            </a:r>
          </a:p>
          <a:p>
            <a:pPr algn="ctr"/>
            <a:endParaRPr lang="en-US" sz="2000" b="1" dirty="0">
              <a:solidFill>
                <a:schemeClr val="tx1"/>
              </a:solidFill>
            </a:endParaRPr>
          </a:p>
          <a:p>
            <a:pPr algn="ctr"/>
            <a:r>
              <a:rPr lang="en-US" sz="2000" b="1" dirty="0">
                <a:solidFill>
                  <a:schemeClr val="bg1"/>
                </a:solidFill>
              </a:rPr>
              <a:t>ALU</a:t>
            </a:r>
          </a:p>
        </p:txBody>
      </p:sp>
      <p:sp>
        <p:nvSpPr>
          <p:cNvPr id="12" name="Oval Callout 11"/>
          <p:cNvSpPr/>
          <p:nvPr/>
        </p:nvSpPr>
        <p:spPr>
          <a:xfrm>
            <a:off x="5107304" y="2135228"/>
            <a:ext cx="1663545" cy="679735"/>
          </a:xfrm>
          <a:prstGeom prst="wedgeEllipseCallout">
            <a:avLst>
              <a:gd name="adj1" fmla="val 54280"/>
              <a:gd name="adj2" fmla="val 8895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err="1">
                <a:solidFill>
                  <a:schemeClr val="tx1"/>
                </a:solidFill>
              </a:rPr>
              <a:t>awwwww</a:t>
            </a:r>
            <a:r>
              <a:rPr lang="en-US" sz="1100" dirty="0">
                <a:solidFill>
                  <a:schemeClr val="tx1"/>
                </a:solidFill>
              </a:rPr>
              <a:t> we don't </a:t>
            </a:r>
            <a:r>
              <a:rPr lang="en-US" sz="1100" dirty="0" err="1">
                <a:solidFill>
                  <a:schemeClr val="tx1"/>
                </a:solidFill>
              </a:rPr>
              <a:t>wannaaaa</a:t>
            </a:r>
            <a:endParaRPr lang="en-US" sz="1100" dirty="0">
              <a:solidFill>
                <a:schemeClr val="tx1"/>
              </a:solidFill>
            </a:endParaRPr>
          </a:p>
        </p:txBody>
      </p:sp>
      <p:sp>
        <p:nvSpPr>
          <p:cNvPr id="14" name="TextBox 13"/>
          <p:cNvSpPr txBox="1"/>
          <p:nvPr/>
        </p:nvSpPr>
        <p:spPr>
          <a:xfrm>
            <a:off x="448998" y="1842352"/>
            <a:ext cx="3220821" cy="769441"/>
          </a:xfrm>
          <a:prstGeom prst="rect">
            <a:avLst/>
          </a:prstGeom>
          <a:noFill/>
        </p:spPr>
        <p:txBody>
          <a:bodyPr wrap="square" rtlCol="0">
            <a:spAutoFit/>
          </a:bodyPr>
          <a:lstStyle/>
          <a:p>
            <a:pPr algn="ctr"/>
            <a:r>
              <a:rPr lang="en-US" sz="2200" dirty="0"/>
              <a:t>it does this by </a:t>
            </a:r>
            <a:r>
              <a:rPr lang="en-US" sz="2200" b="1" dirty="0"/>
              <a:t>reading the instructions.</a:t>
            </a:r>
            <a:endParaRPr lang="en-US" sz="2200" dirty="0"/>
          </a:p>
        </p:txBody>
      </p:sp>
      <p:sp>
        <p:nvSpPr>
          <p:cNvPr id="15" name="TextBox 14"/>
          <p:cNvSpPr txBox="1"/>
          <p:nvPr/>
        </p:nvSpPr>
        <p:spPr>
          <a:xfrm>
            <a:off x="671880" y="2663445"/>
            <a:ext cx="2563522" cy="461665"/>
          </a:xfrm>
          <a:prstGeom prst="rect">
            <a:avLst/>
          </a:prstGeom>
          <a:noFill/>
        </p:spPr>
        <p:txBody>
          <a:bodyPr wrap="none" rtlCol="0">
            <a:spAutoFit/>
          </a:bodyPr>
          <a:lstStyle/>
          <a:p>
            <a:r>
              <a:rPr lang="en-US" sz="2400" b="1" dirty="0">
                <a:solidFill>
                  <a:srgbClr val="FF0000"/>
                </a:solidFill>
                <a:latin typeface="Consolas" charset="0"/>
                <a:ea typeface="Consolas" charset="0"/>
                <a:cs typeface="Consolas" charset="0"/>
              </a:rPr>
              <a:t>sub </a:t>
            </a:r>
            <a:r>
              <a:rPr lang="en-US" sz="2400" b="1" dirty="0">
                <a:latin typeface="Consolas" charset="0"/>
                <a:ea typeface="Consolas" charset="0"/>
                <a:cs typeface="Consolas" charset="0"/>
              </a:rPr>
              <a:t>v0, t0, t1</a:t>
            </a:r>
          </a:p>
        </p:txBody>
      </p:sp>
      <p:sp>
        <p:nvSpPr>
          <p:cNvPr id="17" name="Rectangular Callout 16"/>
          <p:cNvSpPr/>
          <p:nvPr/>
        </p:nvSpPr>
        <p:spPr>
          <a:xfrm>
            <a:off x="1905000" y="3573755"/>
            <a:ext cx="4066461" cy="1467182"/>
          </a:xfrm>
          <a:prstGeom prst="wedgeRectCallout">
            <a:avLst>
              <a:gd name="adj1" fmla="val -3475"/>
              <a:gd name="adj2" fmla="val -8003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Register file, read </a:t>
            </a:r>
            <a:r>
              <a:rPr lang="en-US" sz="1600" b="1" dirty="0">
                <a:solidFill>
                  <a:schemeClr val="tx1"/>
                </a:solidFill>
              </a:rPr>
              <a:t>t0</a:t>
            </a:r>
            <a:r>
              <a:rPr lang="en-US" sz="1600" dirty="0">
                <a:solidFill>
                  <a:schemeClr val="tx1"/>
                </a:solidFill>
              </a:rPr>
              <a:t> and </a:t>
            </a:r>
            <a:r>
              <a:rPr lang="en-US" sz="1600" b="1" dirty="0">
                <a:solidFill>
                  <a:schemeClr val="tx1"/>
                </a:solidFill>
              </a:rPr>
              <a:t>t1</a:t>
            </a:r>
            <a:r>
              <a:rPr lang="en-US" sz="1600" dirty="0">
                <a:solidFill>
                  <a:schemeClr val="tx1"/>
                </a:solidFill>
              </a:rPr>
              <a:t>, and write to </a:t>
            </a:r>
            <a:r>
              <a:rPr lang="en-US" sz="1600" b="1" dirty="0">
                <a:solidFill>
                  <a:schemeClr val="tx1"/>
                </a:solidFill>
              </a:rPr>
              <a:t>v0</a:t>
            </a:r>
            <a:r>
              <a:rPr lang="en-US" sz="1600" dirty="0">
                <a:solidFill>
                  <a:schemeClr val="tx1"/>
                </a:solidFill>
              </a:rPr>
              <a:t>. ALU, do subtraction. Interconnect, route the data from the two registers into the ALU and from the ALU into the register file. Data memory, you get to take a break.</a:t>
            </a:r>
          </a:p>
        </p:txBody>
      </p:sp>
      <p:sp>
        <p:nvSpPr>
          <p:cNvPr id="18" name="Oval Callout 17"/>
          <p:cNvSpPr/>
          <p:nvPr/>
        </p:nvSpPr>
        <p:spPr>
          <a:xfrm>
            <a:off x="5882405" y="5035348"/>
            <a:ext cx="938530" cy="383489"/>
          </a:xfrm>
          <a:prstGeom prst="wedgeEllipseCallout">
            <a:avLst>
              <a:gd name="adj1" fmla="val 163456"/>
              <a:gd name="adj2" fmla="val -18540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a:solidFill>
                  <a:schemeClr val="tx1"/>
                </a:solidFill>
              </a:rPr>
              <a:t>yissssss</a:t>
            </a:r>
            <a:endParaRPr lang="en-US" sz="1000" dirty="0">
              <a:solidFill>
                <a:schemeClr val="tx1"/>
              </a:solidFill>
            </a:endParaRPr>
          </a:p>
        </p:txBody>
      </p:sp>
      <p:sp>
        <p:nvSpPr>
          <p:cNvPr id="20" name="TextBox 19"/>
          <p:cNvSpPr txBox="1"/>
          <p:nvPr/>
        </p:nvSpPr>
        <p:spPr>
          <a:xfrm>
            <a:off x="3002650" y="2618840"/>
            <a:ext cx="914400" cy="646331"/>
          </a:xfrm>
          <a:prstGeom prst="rect">
            <a:avLst/>
          </a:prstGeom>
          <a:noFill/>
        </p:spPr>
        <p:txBody>
          <a:bodyPr wrap="square" rtlCol="0">
            <a:spAutoFit/>
          </a:bodyPr>
          <a:lstStyle/>
          <a:p>
            <a:pPr algn="ctr"/>
            <a:r>
              <a:rPr lang="en-US" sz="3600" dirty="0"/>
              <a:t>👀</a:t>
            </a:r>
          </a:p>
        </p:txBody>
      </p:sp>
    </p:spTree>
    <p:extLst>
      <p:ext uri="{BB962C8B-B14F-4D97-AF65-F5344CB8AC3E}">
        <p14:creationId xmlns:p14="http://schemas.microsoft.com/office/powerpoint/2010/main" val="161104845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P spid="14" grpId="0"/>
      <p:bldP spid="15" grpId="0"/>
      <p:bldP spid="17" grpId="0" animBg="1"/>
      <p:bldP spid="18" grpId="0" animBg="1"/>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Instruction Execution</a:t>
            </a:r>
          </a:p>
        </p:txBody>
      </p:sp>
      <p:sp>
        <p:nvSpPr>
          <p:cNvPr id="4" name="Footer Placeholder 3"/>
          <p:cNvSpPr>
            <a:spLocks noGrp="1"/>
          </p:cNvSpPr>
          <p:nvPr>
            <p:ph type="ftr" sz="quarter" idx="11"/>
          </p:nvPr>
        </p:nvSpPr>
        <p:spPr/>
        <p:txBody>
          <a:bodyPr/>
          <a:lstStyle/>
          <a:p>
            <a:r>
              <a:rPr lang="is-IS"/>
              <a:t>CS447</a:t>
            </a:r>
            <a:endParaRPr lang="en-US" dirty="0"/>
          </a:p>
        </p:txBody>
      </p:sp>
      <p:sp>
        <p:nvSpPr>
          <p:cNvPr id="5" name="Slide Number Placeholder 4"/>
          <p:cNvSpPr>
            <a:spLocks noGrp="1"/>
          </p:cNvSpPr>
          <p:nvPr>
            <p:ph type="sldNum" sz="quarter" idx="12"/>
          </p:nvPr>
        </p:nvSpPr>
        <p:spPr/>
        <p:txBody>
          <a:bodyPr/>
          <a:lstStyle/>
          <a:p>
            <a:fld id="{3552B95B-556F-44BD-91A5-D80C1B9E2BB3}" type="slidenum">
              <a:rPr lang="en-US" smtClean="0"/>
              <a:pPr/>
              <a:t>6</a:t>
            </a:fld>
            <a:endParaRPr lang="en-US"/>
          </a:p>
        </p:txBody>
      </p:sp>
    </p:spTree>
    <p:extLst>
      <p:ext uri="{BB962C8B-B14F-4D97-AF65-F5344CB8AC3E}">
        <p14:creationId xmlns:p14="http://schemas.microsoft.com/office/powerpoint/2010/main" val="138603421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real phases of instruction execution</a:t>
            </a:r>
          </a:p>
        </p:txBody>
      </p:sp>
      <p:sp>
        <p:nvSpPr>
          <p:cNvPr id="3" name="Content Placeholder 2"/>
          <p:cNvSpPr>
            <a:spLocks noGrp="1"/>
          </p:cNvSpPr>
          <p:nvPr>
            <p:ph idx="1"/>
          </p:nvPr>
        </p:nvSpPr>
        <p:spPr>
          <a:xfrm>
            <a:off x="152400" y="1257300"/>
            <a:ext cx="8763000" cy="3529194"/>
          </a:xfrm>
        </p:spPr>
        <p:txBody>
          <a:bodyPr/>
          <a:lstStyle/>
          <a:p>
            <a:pPr marL="457200" indent="-457200">
              <a:buFont typeface="+mj-lt"/>
              <a:buAutoNum type="arabicPeriod"/>
            </a:pPr>
            <a:r>
              <a:rPr lang="en-US" b="1" dirty="0">
                <a:solidFill>
                  <a:srgbClr val="7030A0"/>
                </a:solidFill>
              </a:rPr>
              <a:t>Fetch</a:t>
            </a:r>
            <a:r>
              <a:rPr lang="en-US" b="1" dirty="0"/>
              <a:t> (IF </a:t>
            </a:r>
            <a:r>
              <a:rPr lang="en-US" dirty="0"/>
              <a:t>or </a:t>
            </a:r>
            <a:r>
              <a:rPr lang="en-US" b="1" dirty="0"/>
              <a:t>F)</a:t>
            </a:r>
          </a:p>
          <a:p>
            <a:pPr marL="715805" lvl="1" indent="-457200"/>
            <a:r>
              <a:rPr lang="en-US" dirty="0"/>
              <a:t>use PC to get the </a:t>
            </a:r>
            <a:r>
              <a:rPr lang="en-US" b="1" dirty="0">
                <a:solidFill>
                  <a:srgbClr val="7030A0"/>
                </a:solidFill>
              </a:rPr>
              <a:t>next instruction </a:t>
            </a:r>
            <a:r>
              <a:rPr lang="en-US" dirty="0">
                <a:solidFill>
                  <a:srgbClr val="7030A0"/>
                </a:solidFill>
              </a:rPr>
              <a:t>from memory</a:t>
            </a:r>
          </a:p>
          <a:p>
            <a:pPr marL="457200" indent="-457200">
              <a:buFont typeface="+mj-lt"/>
              <a:buAutoNum type="arabicPeriod"/>
            </a:pPr>
            <a:r>
              <a:rPr lang="en-US" b="1" dirty="0">
                <a:solidFill>
                  <a:srgbClr val="0070C0"/>
                </a:solidFill>
              </a:rPr>
              <a:t>Decode</a:t>
            </a:r>
            <a:r>
              <a:rPr lang="en-US" b="1" dirty="0"/>
              <a:t> (ID </a:t>
            </a:r>
            <a:r>
              <a:rPr lang="en-US" dirty="0"/>
              <a:t>or </a:t>
            </a:r>
            <a:r>
              <a:rPr lang="en-US" b="1" dirty="0"/>
              <a:t>D)</a:t>
            </a:r>
          </a:p>
          <a:p>
            <a:pPr marL="715805" lvl="1" indent="-457200"/>
            <a:r>
              <a:rPr lang="en-US" b="1" dirty="0"/>
              <a:t>look at </a:t>
            </a:r>
            <a:r>
              <a:rPr lang="en-US" dirty="0"/>
              <a:t>the fetched instruction and </a:t>
            </a:r>
            <a:r>
              <a:rPr lang="en-US" b="1" dirty="0"/>
              <a:t>set</a:t>
            </a:r>
            <a:r>
              <a:rPr lang="en-US" dirty="0"/>
              <a:t> </a:t>
            </a:r>
            <a:r>
              <a:rPr lang="en-US" b="1" dirty="0">
                <a:solidFill>
                  <a:srgbClr val="0070C0"/>
                </a:solidFill>
              </a:rPr>
              <a:t>control signals</a:t>
            </a:r>
          </a:p>
          <a:p>
            <a:pPr marL="457200" indent="-457200">
              <a:buFont typeface="+mj-lt"/>
              <a:buAutoNum type="arabicPeriod"/>
            </a:pPr>
            <a:r>
              <a:rPr lang="en-US" b="1" dirty="0">
                <a:solidFill>
                  <a:schemeClr val="accent6">
                    <a:lumMod val="75000"/>
                  </a:schemeClr>
                </a:solidFill>
              </a:rPr>
              <a:t>Execute</a:t>
            </a:r>
            <a:r>
              <a:rPr lang="en-US" b="1" dirty="0"/>
              <a:t> (EX </a:t>
            </a:r>
            <a:r>
              <a:rPr lang="en-US" dirty="0"/>
              <a:t>or </a:t>
            </a:r>
            <a:r>
              <a:rPr lang="en-US" b="1" dirty="0"/>
              <a:t>X)</a:t>
            </a:r>
          </a:p>
          <a:p>
            <a:pPr marL="715805" lvl="1" indent="-457200"/>
            <a:r>
              <a:rPr lang="en-US" b="1" dirty="0"/>
              <a:t>wait </a:t>
            </a:r>
            <a:r>
              <a:rPr lang="en-US" dirty="0"/>
              <a:t>for data to flow through the</a:t>
            </a:r>
            <a:r>
              <a:rPr lang="en-US" dirty="0">
                <a:solidFill>
                  <a:schemeClr val="accent6">
                    <a:lumMod val="75000"/>
                  </a:schemeClr>
                </a:solidFill>
              </a:rPr>
              <a:t> </a:t>
            </a:r>
            <a:r>
              <a:rPr lang="en-US" b="1" dirty="0">
                <a:solidFill>
                  <a:schemeClr val="accent6">
                    <a:lumMod val="75000"/>
                  </a:schemeClr>
                </a:solidFill>
              </a:rPr>
              <a:t>ALU</a:t>
            </a:r>
          </a:p>
          <a:p>
            <a:pPr marL="457200" indent="-457200">
              <a:buFont typeface="+mj-lt"/>
              <a:buAutoNum type="arabicPeriod"/>
            </a:pPr>
            <a:r>
              <a:rPr lang="en-US" b="1" dirty="0">
                <a:solidFill>
                  <a:srgbClr val="7030A0"/>
                </a:solidFill>
              </a:rPr>
              <a:t>Memory Access </a:t>
            </a:r>
            <a:r>
              <a:rPr lang="en-US" b="1" dirty="0"/>
              <a:t>(MEM </a:t>
            </a:r>
            <a:r>
              <a:rPr lang="en-US" dirty="0"/>
              <a:t>or </a:t>
            </a:r>
            <a:r>
              <a:rPr lang="en-US" b="1" dirty="0"/>
              <a:t>M)</a:t>
            </a:r>
          </a:p>
          <a:p>
            <a:pPr marL="715805" lvl="1" indent="-457200"/>
            <a:r>
              <a:rPr lang="en-US" dirty="0"/>
              <a:t>if it's a </a:t>
            </a:r>
            <a:r>
              <a:rPr lang="en-US" b="1" dirty="0">
                <a:solidFill>
                  <a:srgbClr val="7030A0"/>
                </a:solidFill>
              </a:rPr>
              <a:t>load or store,</a:t>
            </a:r>
            <a:r>
              <a:rPr lang="en-US" b="1" dirty="0"/>
              <a:t> </a:t>
            </a:r>
            <a:r>
              <a:rPr lang="en-US" dirty="0"/>
              <a:t>do that</a:t>
            </a:r>
          </a:p>
          <a:p>
            <a:pPr marL="457200" indent="-457200">
              <a:buFont typeface="+mj-lt"/>
              <a:buAutoNum type="arabicPeriod"/>
            </a:pPr>
            <a:r>
              <a:rPr lang="en-US" b="1" dirty="0">
                <a:solidFill>
                  <a:srgbClr val="FF0000"/>
                </a:solidFill>
              </a:rPr>
              <a:t>Write-back </a:t>
            </a:r>
            <a:r>
              <a:rPr lang="en-US" b="1" dirty="0"/>
              <a:t>(WB </a:t>
            </a:r>
            <a:r>
              <a:rPr lang="en-US" dirty="0"/>
              <a:t>or </a:t>
            </a:r>
            <a:r>
              <a:rPr lang="en-US" b="1" dirty="0"/>
              <a:t>W)</a:t>
            </a:r>
          </a:p>
          <a:p>
            <a:pPr marL="715805" lvl="1" indent="-457200"/>
            <a:r>
              <a:rPr lang="en-US" dirty="0"/>
              <a:t>if there's a destination </a:t>
            </a:r>
            <a:r>
              <a:rPr lang="en-US" b="1" i="1" dirty="0">
                <a:solidFill>
                  <a:srgbClr val="FF0000"/>
                </a:solidFill>
              </a:rPr>
              <a:t>register</a:t>
            </a:r>
            <a:r>
              <a:rPr lang="en-US" dirty="0"/>
              <a:t>, </a:t>
            </a:r>
            <a:r>
              <a:rPr lang="en-US" b="1" dirty="0">
                <a:solidFill>
                  <a:srgbClr val="FF0000"/>
                </a:solidFill>
              </a:rPr>
              <a:t>write the result</a:t>
            </a:r>
            <a:r>
              <a:rPr lang="en-US" b="1" dirty="0"/>
              <a:t> </a:t>
            </a:r>
            <a:r>
              <a:rPr lang="en-US" dirty="0"/>
              <a:t>to it</a:t>
            </a:r>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7</a:t>
            </a:fld>
            <a:endParaRPr lang="en-US"/>
          </a:p>
        </p:txBody>
      </p:sp>
      <p:sp>
        <p:nvSpPr>
          <p:cNvPr id="7" name="TextBox 6"/>
          <p:cNvSpPr txBox="1"/>
          <p:nvPr/>
        </p:nvSpPr>
        <p:spPr>
          <a:xfrm>
            <a:off x="1524000" y="444671"/>
            <a:ext cx="762000" cy="1015663"/>
          </a:xfrm>
          <a:prstGeom prst="rect">
            <a:avLst/>
          </a:prstGeom>
          <a:noFill/>
        </p:spPr>
        <p:txBody>
          <a:bodyPr wrap="square" rtlCol="0">
            <a:spAutoFit/>
          </a:bodyPr>
          <a:lstStyle/>
          <a:p>
            <a:r>
              <a:rPr lang="en-US" sz="6000" b="1" dirty="0">
                <a:solidFill>
                  <a:srgbClr val="7030A0"/>
                </a:solidFill>
              </a:rPr>
              <a:t>F</a:t>
            </a:r>
          </a:p>
        </p:txBody>
      </p:sp>
      <p:sp>
        <p:nvSpPr>
          <p:cNvPr id="8" name="TextBox 7"/>
          <p:cNvSpPr txBox="1"/>
          <p:nvPr/>
        </p:nvSpPr>
        <p:spPr>
          <a:xfrm>
            <a:off x="2743200" y="444670"/>
            <a:ext cx="762000" cy="1015663"/>
          </a:xfrm>
          <a:prstGeom prst="rect">
            <a:avLst/>
          </a:prstGeom>
          <a:noFill/>
        </p:spPr>
        <p:txBody>
          <a:bodyPr wrap="square" rtlCol="0">
            <a:spAutoFit/>
          </a:bodyPr>
          <a:lstStyle/>
          <a:p>
            <a:r>
              <a:rPr lang="en-US" sz="6000" b="1" dirty="0">
                <a:solidFill>
                  <a:srgbClr val="0070C0"/>
                </a:solidFill>
              </a:rPr>
              <a:t>D</a:t>
            </a:r>
          </a:p>
        </p:txBody>
      </p:sp>
      <p:sp>
        <p:nvSpPr>
          <p:cNvPr id="9" name="TextBox 8"/>
          <p:cNvSpPr txBox="1"/>
          <p:nvPr/>
        </p:nvSpPr>
        <p:spPr>
          <a:xfrm>
            <a:off x="3962400" y="444669"/>
            <a:ext cx="762000" cy="1015663"/>
          </a:xfrm>
          <a:prstGeom prst="rect">
            <a:avLst/>
          </a:prstGeom>
          <a:noFill/>
        </p:spPr>
        <p:txBody>
          <a:bodyPr wrap="square" rtlCol="0">
            <a:spAutoFit/>
          </a:bodyPr>
          <a:lstStyle/>
          <a:p>
            <a:r>
              <a:rPr lang="en-US" sz="6000" b="1" dirty="0">
                <a:solidFill>
                  <a:schemeClr val="accent6">
                    <a:lumMod val="75000"/>
                  </a:schemeClr>
                </a:solidFill>
              </a:rPr>
              <a:t>X</a:t>
            </a:r>
          </a:p>
        </p:txBody>
      </p:sp>
      <p:sp>
        <p:nvSpPr>
          <p:cNvPr id="10" name="TextBox 9"/>
          <p:cNvSpPr txBox="1"/>
          <p:nvPr/>
        </p:nvSpPr>
        <p:spPr>
          <a:xfrm>
            <a:off x="5181600" y="444668"/>
            <a:ext cx="762000" cy="1015663"/>
          </a:xfrm>
          <a:prstGeom prst="rect">
            <a:avLst/>
          </a:prstGeom>
          <a:noFill/>
        </p:spPr>
        <p:txBody>
          <a:bodyPr wrap="square" rtlCol="0">
            <a:spAutoFit/>
          </a:bodyPr>
          <a:lstStyle/>
          <a:p>
            <a:r>
              <a:rPr lang="en-US" sz="6000" b="1" dirty="0">
                <a:solidFill>
                  <a:srgbClr val="7030A0"/>
                </a:solidFill>
              </a:rPr>
              <a:t>M</a:t>
            </a:r>
          </a:p>
        </p:txBody>
      </p:sp>
      <p:sp>
        <p:nvSpPr>
          <p:cNvPr id="11" name="TextBox 10"/>
          <p:cNvSpPr txBox="1"/>
          <p:nvPr/>
        </p:nvSpPr>
        <p:spPr>
          <a:xfrm>
            <a:off x="6400800" y="444667"/>
            <a:ext cx="762000" cy="1015663"/>
          </a:xfrm>
          <a:prstGeom prst="rect">
            <a:avLst/>
          </a:prstGeom>
          <a:noFill/>
        </p:spPr>
        <p:txBody>
          <a:bodyPr wrap="square" rtlCol="0">
            <a:spAutoFit/>
          </a:bodyPr>
          <a:lstStyle/>
          <a:p>
            <a:r>
              <a:rPr lang="en-US" sz="6000" b="1" dirty="0">
                <a:solidFill>
                  <a:srgbClr val="FF0000"/>
                </a:solidFill>
              </a:rPr>
              <a:t>W</a:t>
            </a:r>
          </a:p>
        </p:txBody>
      </p:sp>
      <p:sp>
        <p:nvSpPr>
          <p:cNvPr id="12" name="TextBox 11"/>
          <p:cNvSpPr txBox="1"/>
          <p:nvPr/>
        </p:nvSpPr>
        <p:spPr>
          <a:xfrm>
            <a:off x="1180296" y="4866073"/>
            <a:ext cx="6935808" cy="430887"/>
          </a:xfrm>
          <a:prstGeom prst="rect">
            <a:avLst/>
          </a:prstGeom>
          <a:noFill/>
        </p:spPr>
        <p:txBody>
          <a:bodyPr wrap="square" rtlCol="0">
            <a:spAutoFit/>
          </a:bodyPr>
          <a:lstStyle/>
          <a:p>
            <a:pPr algn="ctr"/>
            <a:r>
              <a:rPr lang="en-US" sz="2200" dirty="0"/>
              <a:t>often we can do multiple phases "at the same time."</a:t>
            </a:r>
            <a:endParaRPr lang="en-US" sz="2200" b="1" dirty="0"/>
          </a:p>
        </p:txBody>
      </p:sp>
    </p:spTree>
    <p:extLst>
      <p:ext uri="{BB962C8B-B14F-4D97-AF65-F5344CB8AC3E}">
        <p14:creationId xmlns:p14="http://schemas.microsoft.com/office/powerpoint/2010/main" val="37132977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Connector: Curved 27"/>
          <p:cNvCxnSpPr/>
          <p:nvPr/>
        </p:nvCxnSpPr>
        <p:spPr>
          <a:xfrm flipH="1">
            <a:off x="4114800" y="2500036"/>
            <a:ext cx="3894381" cy="838200"/>
          </a:xfrm>
          <a:prstGeom prst="curvedConnector4">
            <a:avLst>
              <a:gd name="adj1" fmla="val -16055"/>
              <a:gd name="adj2" fmla="val 214020"/>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a:t>Which parts do what</a:t>
            </a:r>
          </a:p>
        </p:txBody>
      </p:sp>
      <p:sp>
        <p:nvSpPr>
          <p:cNvPr id="3" name="Content Placeholder 2"/>
          <p:cNvSpPr>
            <a:spLocks noGrp="1"/>
          </p:cNvSpPr>
          <p:nvPr>
            <p:ph idx="1"/>
          </p:nvPr>
        </p:nvSpPr>
        <p:spPr>
          <a:xfrm>
            <a:off x="152400" y="495301"/>
            <a:ext cx="8991600" cy="376533"/>
          </a:xfrm>
        </p:spPr>
        <p:txBody>
          <a:bodyPr>
            <a:normAutofit fontScale="92500" lnSpcReduction="10000"/>
          </a:bodyPr>
          <a:lstStyle/>
          <a:p>
            <a:endParaRPr lang="en-US" dirty="0"/>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8</a:t>
            </a:fld>
            <a:endParaRPr lang="en-US"/>
          </a:p>
        </p:txBody>
      </p:sp>
      <p:sp>
        <p:nvSpPr>
          <p:cNvPr id="7" name="Rectangle 6"/>
          <p:cNvSpPr/>
          <p:nvPr/>
        </p:nvSpPr>
        <p:spPr>
          <a:xfrm>
            <a:off x="772097" y="1966636"/>
            <a:ext cx="1580006" cy="106680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800" b="1" dirty="0"/>
              <a:t>Instruction Memory</a:t>
            </a:r>
          </a:p>
        </p:txBody>
      </p:sp>
      <p:sp>
        <p:nvSpPr>
          <p:cNvPr id="8" name="Rectangle 7"/>
          <p:cNvSpPr/>
          <p:nvPr/>
        </p:nvSpPr>
        <p:spPr>
          <a:xfrm>
            <a:off x="1066801" y="1176635"/>
            <a:ext cx="999780" cy="423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PC FSM</a:t>
            </a:r>
          </a:p>
        </p:txBody>
      </p:sp>
      <p:sp>
        <p:nvSpPr>
          <p:cNvPr id="9" name="Rectangle 8"/>
          <p:cNvSpPr/>
          <p:nvPr/>
        </p:nvSpPr>
        <p:spPr>
          <a:xfrm>
            <a:off x="2809302" y="1661836"/>
            <a:ext cx="457200" cy="167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800" b="1" dirty="0">
                <a:solidFill>
                  <a:schemeClr val="bg1"/>
                </a:solidFill>
              </a:rPr>
              <a:t>Control</a:t>
            </a:r>
          </a:p>
        </p:txBody>
      </p:sp>
      <p:sp>
        <p:nvSpPr>
          <p:cNvPr id="10" name="Rectangle 9"/>
          <p:cNvSpPr/>
          <p:nvPr/>
        </p:nvSpPr>
        <p:spPr>
          <a:xfrm>
            <a:off x="3647502" y="1661836"/>
            <a:ext cx="1153098" cy="16764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800" b="1" dirty="0"/>
              <a:t>Register File</a:t>
            </a:r>
          </a:p>
        </p:txBody>
      </p:sp>
      <p:sp>
        <p:nvSpPr>
          <p:cNvPr id="11" name="Flowchart: Manual Operation 5"/>
          <p:cNvSpPr/>
          <p:nvPr/>
        </p:nvSpPr>
        <p:spPr>
          <a:xfrm rot="16200000">
            <a:off x="4708609" y="2088322"/>
            <a:ext cx="1921808" cy="8234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45 h 10045"/>
              <a:gd name="connsiteX1" fmla="*/ 4870 w 10000"/>
              <a:gd name="connsiteY1" fmla="*/ 0 h 10045"/>
              <a:gd name="connsiteX2" fmla="*/ 10000 w 10000"/>
              <a:gd name="connsiteY2" fmla="*/ 45 h 10045"/>
              <a:gd name="connsiteX3" fmla="*/ 8000 w 10000"/>
              <a:gd name="connsiteY3" fmla="*/ 10045 h 10045"/>
              <a:gd name="connsiteX4" fmla="*/ 2000 w 10000"/>
              <a:gd name="connsiteY4" fmla="*/ 10045 h 10045"/>
              <a:gd name="connsiteX5" fmla="*/ 0 w 10000"/>
              <a:gd name="connsiteY5" fmla="*/ 45 h 10045"/>
              <a:gd name="connsiteX0" fmla="*/ 0 w 10000"/>
              <a:gd name="connsiteY0" fmla="*/ 0 h 10000"/>
              <a:gd name="connsiteX1" fmla="*/ 4870 w 10000"/>
              <a:gd name="connsiteY1" fmla="*/ 48 h 10000"/>
              <a:gd name="connsiteX2" fmla="*/ 10000 w 10000"/>
              <a:gd name="connsiteY2" fmla="*/ 0 h 10000"/>
              <a:gd name="connsiteX3" fmla="*/ 8000 w 10000"/>
              <a:gd name="connsiteY3" fmla="*/ 10000 h 10000"/>
              <a:gd name="connsiteX4" fmla="*/ 2000 w 10000"/>
              <a:gd name="connsiteY4" fmla="*/ 10000 h 10000"/>
              <a:gd name="connsiteX5" fmla="*/ 0 w 10000"/>
              <a:gd name="connsiteY5" fmla="*/ 0 h 10000"/>
              <a:gd name="connsiteX0" fmla="*/ 0 w 10000"/>
              <a:gd name="connsiteY0" fmla="*/ 0 h 10000"/>
              <a:gd name="connsiteX1" fmla="*/ 4870 w 10000"/>
              <a:gd name="connsiteY1" fmla="*/ 48 h 10000"/>
              <a:gd name="connsiteX2" fmla="*/ 5365 w 10000"/>
              <a:gd name="connsiteY2" fmla="*/ 1 h 10000"/>
              <a:gd name="connsiteX3" fmla="*/ 10000 w 10000"/>
              <a:gd name="connsiteY3" fmla="*/ 0 h 10000"/>
              <a:gd name="connsiteX4" fmla="*/ 8000 w 10000"/>
              <a:gd name="connsiteY4" fmla="*/ 10000 h 10000"/>
              <a:gd name="connsiteX5" fmla="*/ 2000 w 10000"/>
              <a:gd name="connsiteY5" fmla="*/ 10000 h 10000"/>
              <a:gd name="connsiteX6" fmla="*/ 0 w 10000"/>
              <a:gd name="connsiteY6" fmla="*/ 0 h 10000"/>
              <a:gd name="connsiteX0" fmla="*/ 0 w 10000"/>
              <a:gd name="connsiteY0" fmla="*/ 0 h 10000"/>
              <a:gd name="connsiteX1" fmla="*/ 4310 w 10000"/>
              <a:gd name="connsiteY1" fmla="*/ 1 h 10000"/>
              <a:gd name="connsiteX2" fmla="*/ 4870 w 10000"/>
              <a:gd name="connsiteY2" fmla="*/ 48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 name="connsiteX0" fmla="*/ 0 w 10000"/>
              <a:gd name="connsiteY0" fmla="*/ 0 h 10000"/>
              <a:gd name="connsiteX1" fmla="*/ 4310 w 10000"/>
              <a:gd name="connsiteY1" fmla="*/ 1 h 10000"/>
              <a:gd name="connsiteX2" fmla="*/ 4896 w 10000"/>
              <a:gd name="connsiteY2" fmla="*/ 2594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0" y="0"/>
                </a:moveTo>
                <a:lnTo>
                  <a:pt x="4310" y="1"/>
                </a:lnTo>
                <a:lnTo>
                  <a:pt x="4896" y="2594"/>
                </a:lnTo>
                <a:lnTo>
                  <a:pt x="5365" y="1"/>
                </a:lnTo>
                <a:lnTo>
                  <a:pt x="10000" y="0"/>
                </a:lnTo>
                <a:lnTo>
                  <a:pt x="8000" y="10000"/>
                </a:lnTo>
                <a:lnTo>
                  <a:pt x="2000" y="10000"/>
                </a:lnTo>
                <a:lnTo>
                  <a:pt x="0" y="0"/>
                </a:lnTo>
                <a:close/>
              </a:path>
            </a:pathLst>
          </a:custGeom>
          <a:ln>
            <a:noFill/>
          </a:ln>
        </p:spPr>
        <p:style>
          <a:lnRef idx="2">
            <a:schemeClr val="accent6">
              <a:shade val="50000"/>
            </a:schemeClr>
          </a:lnRef>
          <a:fillRef idx="1">
            <a:schemeClr val="accent6"/>
          </a:fillRef>
          <a:effectRef idx="0">
            <a:schemeClr val="accent6"/>
          </a:effectRef>
          <a:fontRef idx="minor">
            <a:schemeClr val="lt1"/>
          </a:fontRef>
        </p:style>
        <p:txBody>
          <a:bodyPr vert="vert" rtlCol="0" anchor="ctr"/>
          <a:lstStyle/>
          <a:p>
            <a:pPr algn="ctr"/>
            <a:r>
              <a:rPr lang="en-US" sz="2000" b="1" dirty="0">
                <a:solidFill>
                  <a:schemeClr val="tx1"/>
                </a:solidFill>
              </a:rPr>
              <a:t>   </a:t>
            </a:r>
          </a:p>
          <a:p>
            <a:pPr algn="ctr"/>
            <a:endParaRPr lang="en-US" sz="2000" b="1" dirty="0">
              <a:solidFill>
                <a:schemeClr val="tx1"/>
              </a:solidFill>
            </a:endParaRPr>
          </a:p>
          <a:p>
            <a:pPr algn="ctr"/>
            <a:r>
              <a:rPr lang="en-US" sz="2000" b="1" dirty="0">
                <a:solidFill>
                  <a:schemeClr val="bg1"/>
                </a:solidFill>
              </a:rPr>
              <a:t>ALU</a:t>
            </a:r>
          </a:p>
        </p:txBody>
      </p:sp>
      <p:sp>
        <p:nvSpPr>
          <p:cNvPr id="12" name="Rectangle 11"/>
          <p:cNvSpPr/>
          <p:nvPr/>
        </p:nvSpPr>
        <p:spPr>
          <a:xfrm>
            <a:off x="6538426" y="1966636"/>
            <a:ext cx="1580006" cy="106680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800" b="1" dirty="0"/>
              <a:t>Data Memory</a:t>
            </a:r>
          </a:p>
        </p:txBody>
      </p:sp>
      <p:cxnSp>
        <p:nvCxnSpPr>
          <p:cNvPr id="13" name="Straight Arrow Connector 12"/>
          <p:cNvCxnSpPr>
            <a:stCxn id="12" idx="3"/>
            <a:endCxn id="14" idx="1"/>
          </p:cNvCxnSpPr>
          <p:nvPr/>
        </p:nvCxnSpPr>
        <p:spPr>
          <a:xfrm>
            <a:off x="2352103" y="2500036"/>
            <a:ext cx="45719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14" idx="3"/>
            <a:endCxn id="15" idx="1"/>
          </p:cNvCxnSpPr>
          <p:nvPr/>
        </p:nvCxnSpPr>
        <p:spPr>
          <a:xfrm>
            <a:off x="3266502" y="2500036"/>
            <a:ext cx="381000" cy="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800600" y="1966636"/>
            <a:ext cx="45719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800600" y="3026091"/>
            <a:ext cx="45719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endCxn id="17" idx="1"/>
          </p:cNvCxnSpPr>
          <p:nvPr/>
        </p:nvCxnSpPr>
        <p:spPr>
          <a:xfrm>
            <a:off x="6081227" y="2500036"/>
            <a:ext cx="45719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nector: Curved 32"/>
          <p:cNvCxnSpPr>
            <a:endCxn id="15" idx="2"/>
          </p:cNvCxnSpPr>
          <p:nvPr/>
        </p:nvCxnSpPr>
        <p:spPr>
          <a:xfrm rot="10800000" flipV="1">
            <a:off x="4224051" y="2500036"/>
            <a:ext cx="1857178" cy="838200"/>
          </a:xfrm>
          <a:prstGeom prst="curvedConnector4">
            <a:avLst>
              <a:gd name="adj1" fmla="val -14758"/>
              <a:gd name="adj2" fmla="val 15093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3" idx="2"/>
            <a:endCxn id="12" idx="0"/>
          </p:cNvCxnSpPr>
          <p:nvPr/>
        </p:nvCxnSpPr>
        <p:spPr>
          <a:xfrm flipH="1">
            <a:off x="1562100" y="1599667"/>
            <a:ext cx="4591" cy="36696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nector: Curved 41"/>
          <p:cNvCxnSpPr>
            <a:stCxn id="14" idx="0"/>
            <a:endCxn id="16" idx="4"/>
          </p:cNvCxnSpPr>
          <p:nvPr/>
        </p:nvCxnSpPr>
        <p:spPr>
          <a:xfrm rot="5400000" flipH="1" flipV="1">
            <a:off x="4086499" y="490535"/>
            <a:ext cx="122704" cy="2219898"/>
          </a:xfrm>
          <a:prstGeom prst="curvedConnector3">
            <a:avLst>
              <a:gd name="adj1" fmla="val 186302"/>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onnector: Curved 44"/>
          <p:cNvCxnSpPr>
            <a:stCxn id="14" idx="0"/>
            <a:endCxn id="17" idx="0"/>
          </p:cNvCxnSpPr>
          <p:nvPr/>
        </p:nvCxnSpPr>
        <p:spPr>
          <a:xfrm rot="16200000" flipH="1">
            <a:off x="5030765" y="-331027"/>
            <a:ext cx="304800" cy="4290527"/>
          </a:xfrm>
          <a:prstGeom prst="curvedConnector3">
            <a:avLst>
              <a:gd name="adj1" fmla="val -219578"/>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nector: Curved 48"/>
          <p:cNvCxnSpPr>
            <a:cxnSpLocks/>
            <a:stCxn id="9" idx="0"/>
            <a:endCxn id="8" idx="3"/>
          </p:cNvCxnSpPr>
          <p:nvPr/>
        </p:nvCxnSpPr>
        <p:spPr>
          <a:xfrm rot="16200000" flipV="1">
            <a:off x="2415400" y="1039333"/>
            <a:ext cx="273685" cy="971321"/>
          </a:xfrm>
          <a:prstGeom prst="curvedConnector2">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nector: Curved 51"/>
          <p:cNvCxnSpPr>
            <a:stCxn id="14" idx="0"/>
            <a:endCxn id="12" idx="0"/>
          </p:cNvCxnSpPr>
          <p:nvPr/>
        </p:nvCxnSpPr>
        <p:spPr>
          <a:xfrm rot="16200000" flipH="1" flipV="1">
            <a:off x="2147601" y="1076335"/>
            <a:ext cx="304800" cy="1475802"/>
          </a:xfrm>
          <a:prstGeom prst="curvedConnector3">
            <a:avLst>
              <a:gd name="adj1" fmla="val -24398"/>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a:xfrm>
            <a:off x="685800" y="3462636"/>
            <a:ext cx="1752600" cy="1226640"/>
            <a:chOff x="685800" y="3543301"/>
            <a:chExt cx="1752600" cy="1226640"/>
          </a:xfrm>
        </p:grpSpPr>
        <p:sp>
          <p:nvSpPr>
            <p:cNvPr id="26" name="Left Brace 25"/>
            <p:cNvSpPr/>
            <p:nvPr/>
          </p:nvSpPr>
          <p:spPr>
            <a:xfrm rot="16200000">
              <a:off x="1333500" y="2895601"/>
              <a:ext cx="457200" cy="1752600"/>
            </a:xfrm>
            <a:prstGeom prst="leftBrace">
              <a:avLst>
                <a:gd name="adj1" fmla="val 34848"/>
                <a:gd name="adj2" fmla="val 50000"/>
              </a:avLst>
            </a:prstGeom>
            <a:ln w="285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27" name="TextBox 26"/>
            <p:cNvSpPr txBox="1"/>
            <p:nvPr/>
          </p:nvSpPr>
          <p:spPr>
            <a:xfrm>
              <a:off x="1327150" y="4000500"/>
              <a:ext cx="457200" cy="769441"/>
            </a:xfrm>
            <a:prstGeom prst="rect">
              <a:avLst/>
            </a:prstGeom>
            <a:solidFill>
              <a:srgbClr val="FFFFFF">
                <a:alpha val="80000"/>
              </a:srgbClr>
            </a:solidFill>
          </p:spPr>
          <p:txBody>
            <a:bodyPr wrap="square" rtlCol="0">
              <a:spAutoFit/>
            </a:bodyPr>
            <a:lstStyle/>
            <a:p>
              <a:pPr algn="ctr"/>
              <a:r>
                <a:rPr lang="en-US" sz="4400" b="1" dirty="0"/>
                <a:t>F</a:t>
              </a:r>
              <a:endParaRPr lang="en-US" sz="4000" b="1" dirty="0"/>
            </a:p>
          </p:txBody>
        </p:sp>
      </p:grpSp>
      <p:grpSp>
        <p:nvGrpSpPr>
          <p:cNvPr id="28" name="Group 27"/>
          <p:cNvGrpSpPr/>
          <p:nvPr/>
        </p:nvGrpSpPr>
        <p:grpSpPr>
          <a:xfrm>
            <a:off x="2514600" y="3462636"/>
            <a:ext cx="1219200" cy="1226640"/>
            <a:chOff x="2514600" y="3543301"/>
            <a:chExt cx="1219200" cy="1226640"/>
          </a:xfrm>
        </p:grpSpPr>
        <p:sp>
          <p:nvSpPr>
            <p:cNvPr id="29" name="Left Brace 28"/>
            <p:cNvSpPr/>
            <p:nvPr/>
          </p:nvSpPr>
          <p:spPr>
            <a:xfrm rot="16200000">
              <a:off x="2895600" y="3162301"/>
              <a:ext cx="457200" cy="1219200"/>
            </a:xfrm>
            <a:prstGeom prst="leftBrace">
              <a:avLst>
                <a:gd name="adj1" fmla="val 34848"/>
                <a:gd name="adj2" fmla="val 50000"/>
              </a:avLst>
            </a:prstGeom>
            <a:ln w="285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30" name="TextBox 29"/>
            <p:cNvSpPr txBox="1"/>
            <p:nvPr/>
          </p:nvSpPr>
          <p:spPr>
            <a:xfrm>
              <a:off x="2819400" y="4000500"/>
              <a:ext cx="609600" cy="769441"/>
            </a:xfrm>
            <a:prstGeom prst="rect">
              <a:avLst/>
            </a:prstGeom>
            <a:solidFill>
              <a:srgbClr val="FFFFFF">
                <a:alpha val="80000"/>
              </a:srgbClr>
            </a:solidFill>
          </p:spPr>
          <p:txBody>
            <a:bodyPr wrap="square" rtlCol="0">
              <a:spAutoFit/>
            </a:bodyPr>
            <a:lstStyle/>
            <a:p>
              <a:pPr algn="ctr"/>
              <a:r>
                <a:rPr lang="en-US" sz="4400" b="1" dirty="0"/>
                <a:t>D</a:t>
              </a:r>
              <a:endParaRPr lang="en-US" sz="4000" b="1" dirty="0"/>
            </a:p>
          </p:txBody>
        </p:sp>
      </p:grpSp>
      <p:grpSp>
        <p:nvGrpSpPr>
          <p:cNvPr id="31" name="Group 30"/>
          <p:cNvGrpSpPr/>
          <p:nvPr/>
        </p:nvGrpSpPr>
        <p:grpSpPr>
          <a:xfrm>
            <a:off x="3810000" y="3462636"/>
            <a:ext cx="838200" cy="1226640"/>
            <a:chOff x="3810000" y="3543301"/>
            <a:chExt cx="838200" cy="1226640"/>
          </a:xfrm>
        </p:grpSpPr>
        <p:sp>
          <p:nvSpPr>
            <p:cNvPr id="32" name="Left Brace 31"/>
            <p:cNvSpPr/>
            <p:nvPr/>
          </p:nvSpPr>
          <p:spPr>
            <a:xfrm rot="16200000">
              <a:off x="4000500" y="3352801"/>
              <a:ext cx="457200" cy="838200"/>
            </a:xfrm>
            <a:prstGeom prst="leftBrace">
              <a:avLst>
                <a:gd name="adj1" fmla="val 34848"/>
                <a:gd name="adj2" fmla="val 50000"/>
              </a:avLst>
            </a:prstGeom>
            <a:ln w="285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33" name="TextBox 32"/>
            <p:cNvSpPr txBox="1"/>
            <p:nvPr/>
          </p:nvSpPr>
          <p:spPr>
            <a:xfrm>
              <a:off x="3810000" y="4000500"/>
              <a:ext cx="762000" cy="769441"/>
            </a:xfrm>
            <a:prstGeom prst="rect">
              <a:avLst/>
            </a:prstGeom>
            <a:solidFill>
              <a:srgbClr val="FFFFFF">
                <a:alpha val="80000"/>
              </a:srgbClr>
            </a:solidFill>
          </p:spPr>
          <p:txBody>
            <a:bodyPr wrap="square" rtlCol="0">
              <a:spAutoFit/>
            </a:bodyPr>
            <a:lstStyle/>
            <a:p>
              <a:pPr algn="ctr"/>
              <a:r>
                <a:rPr lang="en-US" sz="4400" b="1" dirty="0"/>
                <a:t>W</a:t>
              </a:r>
              <a:endParaRPr lang="en-US" sz="4000" b="1" dirty="0"/>
            </a:p>
          </p:txBody>
        </p:sp>
      </p:grpSp>
      <p:grpSp>
        <p:nvGrpSpPr>
          <p:cNvPr id="34" name="Group 33"/>
          <p:cNvGrpSpPr/>
          <p:nvPr/>
        </p:nvGrpSpPr>
        <p:grpSpPr>
          <a:xfrm>
            <a:off x="5105400" y="3462636"/>
            <a:ext cx="1219200" cy="1226640"/>
            <a:chOff x="5105400" y="3543301"/>
            <a:chExt cx="1219200" cy="1226640"/>
          </a:xfrm>
        </p:grpSpPr>
        <p:sp>
          <p:nvSpPr>
            <p:cNvPr id="35" name="Left Brace 34"/>
            <p:cNvSpPr/>
            <p:nvPr/>
          </p:nvSpPr>
          <p:spPr>
            <a:xfrm rot="16200000">
              <a:off x="5486400" y="3162301"/>
              <a:ext cx="457200" cy="1219200"/>
            </a:xfrm>
            <a:prstGeom prst="leftBrace">
              <a:avLst>
                <a:gd name="adj1" fmla="val 34848"/>
                <a:gd name="adj2" fmla="val 50000"/>
              </a:avLst>
            </a:prstGeom>
            <a:ln w="285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36" name="TextBox 35"/>
            <p:cNvSpPr txBox="1"/>
            <p:nvPr/>
          </p:nvSpPr>
          <p:spPr>
            <a:xfrm>
              <a:off x="5334000" y="4000500"/>
              <a:ext cx="762000" cy="769441"/>
            </a:xfrm>
            <a:prstGeom prst="rect">
              <a:avLst/>
            </a:prstGeom>
            <a:solidFill>
              <a:srgbClr val="FFFFFF">
                <a:alpha val="80000"/>
              </a:srgbClr>
            </a:solidFill>
          </p:spPr>
          <p:txBody>
            <a:bodyPr wrap="square" rtlCol="0">
              <a:spAutoFit/>
            </a:bodyPr>
            <a:lstStyle/>
            <a:p>
              <a:pPr algn="ctr"/>
              <a:r>
                <a:rPr lang="en-US" sz="4400" b="1" dirty="0"/>
                <a:t>X</a:t>
              </a:r>
              <a:endParaRPr lang="en-US" sz="4000" b="1" dirty="0"/>
            </a:p>
          </p:txBody>
        </p:sp>
      </p:grpSp>
      <p:grpSp>
        <p:nvGrpSpPr>
          <p:cNvPr id="37" name="Group 36"/>
          <p:cNvGrpSpPr/>
          <p:nvPr/>
        </p:nvGrpSpPr>
        <p:grpSpPr>
          <a:xfrm>
            <a:off x="6400800" y="3462636"/>
            <a:ext cx="1676400" cy="1226640"/>
            <a:chOff x="6400800" y="3543301"/>
            <a:chExt cx="1676400" cy="1226640"/>
          </a:xfrm>
        </p:grpSpPr>
        <p:sp>
          <p:nvSpPr>
            <p:cNvPr id="38" name="Left Brace 37"/>
            <p:cNvSpPr/>
            <p:nvPr/>
          </p:nvSpPr>
          <p:spPr>
            <a:xfrm rot="16200000">
              <a:off x="7010400" y="2933701"/>
              <a:ext cx="457200" cy="1676400"/>
            </a:xfrm>
            <a:prstGeom prst="leftBrace">
              <a:avLst>
                <a:gd name="adj1" fmla="val 34848"/>
                <a:gd name="adj2" fmla="val 50000"/>
              </a:avLst>
            </a:prstGeom>
            <a:ln w="285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39" name="TextBox 38"/>
            <p:cNvSpPr txBox="1"/>
            <p:nvPr/>
          </p:nvSpPr>
          <p:spPr>
            <a:xfrm>
              <a:off x="6629400" y="4000500"/>
              <a:ext cx="1219200" cy="769441"/>
            </a:xfrm>
            <a:prstGeom prst="rect">
              <a:avLst/>
            </a:prstGeom>
            <a:solidFill>
              <a:srgbClr val="FFFFFF">
                <a:alpha val="80000"/>
              </a:srgbClr>
            </a:solidFill>
          </p:spPr>
          <p:txBody>
            <a:bodyPr wrap="square" rtlCol="0">
              <a:spAutoFit/>
            </a:bodyPr>
            <a:lstStyle/>
            <a:p>
              <a:pPr algn="ctr"/>
              <a:r>
                <a:rPr lang="en-US" sz="4400" b="1" dirty="0"/>
                <a:t>M</a:t>
              </a:r>
              <a:endParaRPr lang="en-US" sz="4000" b="1" dirty="0"/>
            </a:p>
          </p:txBody>
        </p:sp>
      </p:grpSp>
    </p:spTree>
    <p:extLst>
      <p:ext uri="{BB962C8B-B14F-4D97-AF65-F5344CB8AC3E}">
        <p14:creationId xmlns:p14="http://schemas.microsoft.com/office/powerpoint/2010/main" val="322417184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2"/>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7"/>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Single-cycle machine control</a:t>
            </a:r>
          </a:p>
        </p:txBody>
      </p:sp>
      <p:sp>
        <p:nvSpPr>
          <p:cNvPr id="3" name="Content Placeholder 2"/>
          <p:cNvSpPr>
            <a:spLocks noGrp="1"/>
          </p:cNvSpPr>
          <p:nvPr>
            <p:ph idx="1"/>
          </p:nvPr>
        </p:nvSpPr>
        <p:spPr>
          <a:xfrm>
            <a:off x="152400" y="495302"/>
            <a:ext cx="8763000" cy="923928"/>
          </a:xfrm>
        </p:spPr>
        <p:txBody>
          <a:bodyPr>
            <a:normAutofit/>
          </a:bodyPr>
          <a:lstStyle/>
          <a:p>
            <a:r>
              <a:rPr lang="en-US" dirty="0"/>
              <a:t>we'll be talking about a </a:t>
            </a:r>
            <a:r>
              <a:rPr lang="en-US" b="1" dirty="0"/>
              <a:t>single-cycle</a:t>
            </a:r>
            <a:r>
              <a:rPr lang="en-US" dirty="0"/>
              <a:t> machine </a:t>
            </a:r>
            <a:r>
              <a:rPr lang="en-US" sz="1200" dirty="0">
                <a:solidFill>
                  <a:srgbClr val="000000"/>
                </a:solidFill>
              </a:rPr>
              <a:t>and building one for the project</a:t>
            </a:r>
            <a:endParaRPr lang="en-US" sz="2000" dirty="0"/>
          </a:p>
          <a:p>
            <a:r>
              <a:rPr lang="en-US" dirty="0"/>
              <a:t>this means each instruction takes </a:t>
            </a:r>
            <a:r>
              <a:rPr lang="en-US" b="1" dirty="0"/>
              <a:t>one clock cycle to execute</a:t>
            </a:r>
            <a:endParaRPr lang="en-US" dirty="0"/>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9</a:t>
            </a:fld>
            <a:endParaRPr lang="en-US"/>
          </a:p>
        </p:txBody>
      </p:sp>
      <p:sp>
        <p:nvSpPr>
          <p:cNvPr id="7" name="Freeform: Shape 9"/>
          <p:cNvSpPr/>
          <p:nvPr/>
        </p:nvSpPr>
        <p:spPr>
          <a:xfrm>
            <a:off x="533400" y="2153668"/>
            <a:ext cx="7506160" cy="990600"/>
          </a:xfrm>
          <a:custGeom>
            <a:avLst/>
            <a:gdLst>
              <a:gd name="connsiteX0" fmla="*/ 0 w 4605050"/>
              <a:gd name="connsiteY0" fmla="*/ 1189822 h 1189822"/>
              <a:gd name="connsiteX1" fmla="*/ 0 w 4605050"/>
              <a:gd name="connsiteY1" fmla="*/ 0 h 1189822"/>
              <a:gd name="connsiteX2" fmla="*/ 1156771 w 4605050"/>
              <a:gd name="connsiteY2" fmla="*/ 0 h 1189822"/>
              <a:gd name="connsiteX3" fmla="*/ 1156771 w 4605050"/>
              <a:gd name="connsiteY3" fmla="*/ 1134738 h 1189822"/>
              <a:gd name="connsiteX4" fmla="*/ 2346592 w 4605050"/>
              <a:gd name="connsiteY4" fmla="*/ 1134738 h 1189822"/>
              <a:gd name="connsiteX5" fmla="*/ 2346592 w 4605050"/>
              <a:gd name="connsiteY5" fmla="*/ 0 h 1189822"/>
              <a:gd name="connsiteX6" fmla="*/ 3459296 w 4605050"/>
              <a:gd name="connsiteY6" fmla="*/ 0 h 1189822"/>
              <a:gd name="connsiteX7" fmla="*/ 3459296 w 4605050"/>
              <a:gd name="connsiteY7" fmla="*/ 1101687 h 1189822"/>
              <a:gd name="connsiteX8" fmla="*/ 4605050 w 4605050"/>
              <a:gd name="connsiteY8" fmla="*/ 1101687 h 1189822"/>
              <a:gd name="connsiteX0" fmla="*/ 0 w 4605050"/>
              <a:gd name="connsiteY0" fmla="*/ 1189822 h 1189822"/>
              <a:gd name="connsiteX1" fmla="*/ 0 w 4605050"/>
              <a:gd name="connsiteY1" fmla="*/ 0 h 1189822"/>
              <a:gd name="connsiteX2" fmla="*/ 1156771 w 4605050"/>
              <a:gd name="connsiteY2" fmla="*/ 0 h 1189822"/>
              <a:gd name="connsiteX3" fmla="*/ 1156771 w 4605050"/>
              <a:gd name="connsiteY3" fmla="*/ 1134738 h 1189822"/>
              <a:gd name="connsiteX4" fmla="*/ 2346592 w 4605050"/>
              <a:gd name="connsiteY4" fmla="*/ 1134738 h 1189822"/>
              <a:gd name="connsiteX5" fmla="*/ 2346592 w 4605050"/>
              <a:gd name="connsiteY5" fmla="*/ 0 h 1189822"/>
              <a:gd name="connsiteX6" fmla="*/ 3459296 w 4605050"/>
              <a:gd name="connsiteY6" fmla="*/ 0 h 1189822"/>
              <a:gd name="connsiteX7" fmla="*/ 3459296 w 4605050"/>
              <a:gd name="connsiteY7" fmla="*/ 1101687 h 1189822"/>
              <a:gd name="connsiteX8" fmla="*/ 4484832 w 4605050"/>
              <a:gd name="connsiteY8" fmla="*/ 1103259 h 1189822"/>
              <a:gd name="connsiteX9" fmla="*/ 4605050 w 4605050"/>
              <a:gd name="connsiteY9" fmla="*/ 1101687 h 1189822"/>
              <a:gd name="connsiteX0" fmla="*/ 0 w 4625417"/>
              <a:gd name="connsiteY0" fmla="*/ 1189822 h 1189822"/>
              <a:gd name="connsiteX1" fmla="*/ 0 w 4625417"/>
              <a:gd name="connsiteY1" fmla="*/ 0 h 1189822"/>
              <a:gd name="connsiteX2" fmla="*/ 1156771 w 4625417"/>
              <a:gd name="connsiteY2" fmla="*/ 0 h 1189822"/>
              <a:gd name="connsiteX3" fmla="*/ 1156771 w 4625417"/>
              <a:gd name="connsiteY3" fmla="*/ 1134738 h 1189822"/>
              <a:gd name="connsiteX4" fmla="*/ 2346592 w 4625417"/>
              <a:gd name="connsiteY4" fmla="*/ 1134738 h 1189822"/>
              <a:gd name="connsiteX5" fmla="*/ 2346592 w 4625417"/>
              <a:gd name="connsiteY5" fmla="*/ 0 h 1189822"/>
              <a:gd name="connsiteX6" fmla="*/ 3459296 w 4625417"/>
              <a:gd name="connsiteY6" fmla="*/ 0 h 1189822"/>
              <a:gd name="connsiteX7" fmla="*/ 3459296 w 4625417"/>
              <a:gd name="connsiteY7" fmla="*/ 1101687 h 1189822"/>
              <a:gd name="connsiteX8" fmla="*/ 4484832 w 4625417"/>
              <a:gd name="connsiteY8" fmla="*/ 1103259 h 1189822"/>
              <a:gd name="connsiteX9" fmla="*/ 4625417 w 4625417"/>
              <a:gd name="connsiteY9" fmla="*/ 3390 h 1189822"/>
              <a:gd name="connsiteX0" fmla="*/ 0 w 4625417"/>
              <a:gd name="connsiteY0" fmla="*/ 1189822 h 1189822"/>
              <a:gd name="connsiteX1" fmla="*/ 0 w 4625417"/>
              <a:gd name="connsiteY1" fmla="*/ 0 h 1189822"/>
              <a:gd name="connsiteX2" fmla="*/ 1156771 w 4625417"/>
              <a:gd name="connsiteY2" fmla="*/ 0 h 1189822"/>
              <a:gd name="connsiteX3" fmla="*/ 1156771 w 4625417"/>
              <a:gd name="connsiteY3" fmla="*/ 1134738 h 1189822"/>
              <a:gd name="connsiteX4" fmla="*/ 2346592 w 4625417"/>
              <a:gd name="connsiteY4" fmla="*/ 1134738 h 1189822"/>
              <a:gd name="connsiteX5" fmla="*/ 2346592 w 4625417"/>
              <a:gd name="connsiteY5" fmla="*/ 0 h 1189822"/>
              <a:gd name="connsiteX6" fmla="*/ 3459296 w 4625417"/>
              <a:gd name="connsiteY6" fmla="*/ 0 h 1189822"/>
              <a:gd name="connsiteX7" fmla="*/ 3459296 w 4625417"/>
              <a:gd name="connsiteY7" fmla="*/ 1101687 h 1189822"/>
              <a:gd name="connsiteX8" fmla="*/ 4600241 w 4625417"/>
              <a:gd name="connsiteY8" fmla="*/ 1116490 h 1189822"/>
              <a:gd name="connsiteX9" fmla="*/ 4625417 w 4625417"/>
              <a:gd name="connsiteY9" fmla="*/ 3390 h 1189822"/>
              <a:gd name="connsiteX0" fmla="*/ 0 w 4625417"/>
              <a:gd name="connsiteY0" fmla="*/ 1189822 h 1189822"/>
              <a:gd name="connsiteX1" fmla="*/ 0 w 4625417"/>
              <a:gd name="connsiteY1" fmla="*/ 0 h 1189822"/>
              <a:gd name="connsiteX2" fmla="*/ 1156771 w 4625417"/>
              <a:gd name="connsiteY2" fmla="*/ 0 h 1189822"/>
              <a:gd name="connsiteX3" fmla="*/ 1156771 w 4625417"/>
              <a:gd name="connsiteY3" fmla="*/ 1134738 h 1189822"/>
              <a:gd name="connsiteX4" fmla="*/ 2346592 w 4625417"/>
              <a:gd name="connsiteY4" fmla="*/ 1134738 h 1189822"/>
              <a:gd name="connsiteX5" fmla="*/ 2346592 w 4625417"/>
              <a:gd name="connsiteY5" fmla="*/ 0 h 1189822"/>
              <a:gd name="connsiteX6" fmla="*/ 3459296 w 4625417"/>
              <a:gd name="connsiteY6" fmla="*/ 0 h 1189822"/>
              <a:gd name="connsiteX7" fmla="*/ 3459296 w 4625417"/>
              <a:gd name="connsiteY7" fmla="*/ 1101687 h 1189822"/>
              <a:gd name="connsiteX8" fmla="*/ 4620607 w 4625417"/>
              <a:gd name="connsiteY8" fmla="*/ 1103258 h 1189822"/>
              <a:gd name="connsiteX9" fmla="*/ 4625417 w 4625417"/>
              <a:gd name="connsiteY9" fmla="*/ 3390 h 1189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25417" h="1189822">
                <a:moveTo>
                  <a:pt x="0" y="1189822"/>
                </a:moveTo>
                <a:lnTo>
                  <a:pt x="0" y="0"/>
                </a:lnTo>
                <a:lnTo>
                  <a:pt x="1156771" y="0"/>
                </a:lnTo>
                <a:lnTo>
                  <a:pt x="1156771" y="1134738"/>
                </a:lnTo>
                <a:lnTo>
                  <a:pt x="2346592" y="1134738"/>
                </a:lnTo>
                <a:lnTo>
                  <a:pt x="2346592" y="0"/>
                </a:lnTo>
                <a:lnTo>
                  <a:pt x="3459296" y="0"/>
                </a:lnTo>
                <a:lnTo>
                  <a:pt x="3459296" y="1101687"/>
                </a:lnTo>
                <a:lnTo>
                  <a:pt x="4620607" y="1103258"/>
                </a:lnTo>
                <a:cubicBezTo>
                  <a:pt x="4622210" y="736635"/>
                  <a:pt x="4623814" y="370013"/>
                  <a:pt x="4625417" y="3390"/>
                </a:cubicBezTo>
              </a:path>
            </a:pathLst>
          </a:custGeom>
          <a:noFill/>
          <a:ln w="571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p:cNvGrpSpPr/>
          <p:nvPr/>
        </p:nvGrpSpPr>
        <p:grpSpPr>
          <a:xfrm>
            <a:off x="606386" y="1270645"/>
            <a:ext cx="3777867" cy="806822"/>
            <a:chOff x="797346" y="1745877"/>
            <a:chExt cx="3774654" cy="806822"/>
          </a:xfrm>
        </p:grpSpPr>
        <p:sp>
          <p:nvSpPr>
            <p:cNvPr id="9" name="Left Brace 8"/>
            <p:cNvSpPr/>
            <p:nvPr/>
          </p:nvSpPr>
          <p:spPr>
            <a:xfrm rot="5400000">
              <a:off x="2504028" y="484727"/>
              <a:ext cx="361290" cy="3774654"/>
            </a:xfrm>
            <a:prstGeom prst="leftBrace">
              <a:avLst>
                <a:gd name="adj1" fmla="val 49899"/>
                <a:gd name="adj2" fmla="val 50000"/>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000"/>
            </a:p>
          </p:txBody>
        </p:sp>
        <p:sp>
          <p:nvSpPr>
            <p:cNvPr id="10" name="TextBox 9"/>
            <p:cNvSpPr txBox="1"/>
            <p:nvPr/>
          </p:nvSpPr>
          <p:spPr>
            <a:xfrm>
              <a:off x="1101886" y="1745877"/>
              <a:ext cx="3165575" cy="523220"/>
            </a:xfrm>
            <a:prstGeom prst="rect">
              <a:avLst/>
            </a:prstGeom>
            <a:noFill/>
          </p:spPr>
          <p:txBody>
            <a:bodyPr wrap="square" rtlCol="0">
              <a:spAutoFit/>
            </a:bodyPr>
            <a:lstStyle/>
            <a:p>
              <a:pPr algn="ctr"/>
              <a:r>
                <a:rPr lang="en-US" sz="2800" b="1" dirty="0">
                  <a:solidFill>
                    <a:srgbClr val="FF0000"/>
                  </a:solidFill>
                  <a:latin typeface="Consolas" panose="020B0609020204030204" pitchFamily="49" charset="0"/>
                  <a:cs typeface="Consolas" panose="020B0609020204030204" pitchFamily="49" charset="0"/>
                </a:rPr>
                <a:t>add</a:t>
              </a:r>
              <a:r>
                <a:rPr lang="en-US" sz="2800" b="1" dirty="0">
                  <a:latin typeface="Consolas" panose="020B0609020204030204" pitchFamily="49" charset="0"/>
                  <a:cs typeface="Consolas" panose="020B0609020204030204" pitchFamily="49" charset="0"/>
                </a:rPr>
                <a:t> t0, t1, t2</a:t>
              </a:r>
            </a:p>
          </p:txBody>
        </p:sp>
      </p:grpSp>
      <p:grpSp>
        <p:nvGrpSpPr>
          <p:cNvPr id="11" name="Group 10"/>
          <p:cNvGrpSpPr/>
          <p:nvPr/>
        </p:nvGrpSpPr>
        <p:grpSpPr>
          <a:xfrm>
            <a:off x="4384254" y="1257300"/>
            <a:ext cx="3698454" cy="820168"/>
            <a:chOff x="4572000" y="1732532"/>
            <a:chExt cx="3774654" cy="820168"/>
          </a:xfrm>
        </p:grpSpPr>
        <p:sp>
          <p:nvSpPr>
            <p:cNvPr id="12" name="Left Brace 11"/>
            <p:cNvSpPr/>
            <p:nvPr/>
          </p:nvSpPr>
          <p:spPr>
            <a:xfrm rot="5400000">
              <a:off x="6278682" y="484728"/>
              <a:ext cx="361290" cy="3774654"/>
            </a:xfrm>
            <a:prstGeom prst="leftBrace">
              <a:avLst>
                <a:gd name="adj1" fmla="val 49899"/>
                <a:gd name="adj2" fmla="val 50000"/>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000"/>
            </a:p>
          </p:txBody>
        </p:sp>
        <p:sp>
          <p:nvSpPr>
            <p:cNvPr id="13" name="TextBox 12"/>
            <p:cNvSpPr txBox="1"/>
            <p:nvPr/>
          </p:nvSpPr>
          <p:spPr>
            <a:xfrm>
              <a:off x="4853099" y="1732532"/>
              <a:ext cx="3212457" cy="523220"/>
            </a:xfrm>
            <a:prstGeom prst="rect">
              <a:avLst/>
            </a:prstGeom>
            <a:noFill/>
          </p:spPr>
          <p:txBody>
            <a:bodyPr wrap="square" rtlCol="0">
              <a:spAutoFit/>
            </a:bodyPr>
            <a:lstStyle/>
            <a:p>
              <a:pPr algn="ctr"/>
              <a:r>
                <a:rPr lang="en-US" sz="2800" b="1" dirty="0" err="1">
                  <a:solidFill>
                    <a:srgbClr val="FF0000"/>
                  </a:solidFill>
                  <a:latin typeface="Consolas" panose="020B0609020204030204" pitchFamily="49" charset="0"/>
                  <a:cs typeface="Consolas" panose="020B0609020204030204" pitchFamily="49" charset="0"/>
                </a:rPr>
                <a:t>sb</a:t>
              </a:r>
              <a:r>
                <a:rPr lang="en-US" sz="2800" b="1" dirty="0">
                  <a:solidFill>
                    <a:srgbClr val="FF0000"/>
                  </a:solidFill>
                  <a:latin typeface="Consolas" panose="020B0609020204030204" pitchFamily="49" charset="0"/>
                  <a:cs typeface="Consolas" panose="020B0609020204030204" pitchFamily="49" charset="0"/>
                </a:rPr>
                <a:t> </a:t>
              </a:r>
              <a:r>
                <a:rPr lang="en-US" sz="2800" b="1" dirty="0">
                  <a:latin typeface="Consolas" panose="020B0609020204030204" pitchFamily="49" charset="0"/>
                  <a:cs typeface="Consolas" panose="020B0609020204030204" pitchFamily="49" charset="0"/>
                </a:rPr>
                <a:t>t0, 4(s0)</a:t>
              </a:r>
            </a:p>
          </p:txBody>
        </p:sp>
      </p:grpSp>
      <p:grpSp>
        <p:nvGrpSpPr>
          <p:cNvPr id="14" name="Group 13"/>
          <p:cNvGrpSpPr/>
          <p:nvPr/>
        </p:nvGrpSpPr>
        <p:grpSpPr>
          <a:xfrm>
            <a:off x="4689054" y="3221598"/>
            <a:ext cx="3118229" cy="761400"/>
            <a:chOff x="634067" y="1441079"/>
            <a:chExt cx="3589365" cy="761400"/>
          </a:xfrm>
        </p:grpSpPr>
        <p:sp>
          <p:nvSpPr>
            <p:cNvPr id="15" name="Left Brace 14"/>
            <p:cNvSpPr/>
            <p:nvPr/>
          </p:nvSpPr>
          <p:spPr>
            <a:xfrm rot="16200000">
              <a:off x="2248105" y="-172959"/>
              <a:ext cx="361290" cy="3589365"/>
            </a:xfrm>
            <a:prstGeom prst="leftBrace">
              <a:avLst>
                <a:gd name="adj1" fmla="val 49899"/>
                <a:gd name="adj2" fmla="val 50000"/>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Segoe UI" charset="0"/>
                <a:ea typeface="Segoe UI" charset="0"/>
                <a:cs typeface="Segoe UI" charset="0"/>
              </a:endParaRPr>
            </a:p>
          </p:txBody>
        </p:sp>
        <p:sp>
          <p:nvSpPr>
            <p:cNvPr id="16" name="TextBox 15"/>
            <p:cNvSpPr txBox="1"/>
            <p:nvPr/>
          </p:nvSpPr>
          <p:spPr>
            <a:xfrm>
              <a:off x="1551352" y="1802369"/>
              <a:ext cx="1754797" cy="400110"/>
            </a:xfrm>
            <a:prstGeom prst="rect">
              <a:avLst/>
            </a:prstGeom>
            <a:noFill/>
          </p:spPr>
          <p:txBody>
            <a:bodyPr wrap="square" rtlCol="0">
              <a:spAutoFit/>
            </a:bodyPr>
            <a:lstStyle/>
            <a:p>
              <a:pPr algn="ctr"/>
              <a:r>
                <a:rPr lang="en-US" sz="2000" dirty="0">
                  <a:latin typeface="Segoe UI" charset="0"/>
                  <a:ea typeface="Segoe UI" charset="0"/>
                  <a:cs typeface="Segoe UI" charset="0"/>
                </a:rPr>
                <a:t>do </a:t>
              </a:r>
              <a:r>
                <a:rPr lang="en-US" sz="2000" b="1" dirty="0">
                  <a:latin typeface="Segoe UI" charset="0"/>
                  <a:ea typeface="Segoe UI" charset="0"/>
                  <a:cs typeface="Segoe UI" charset="0"/>
                </a:rPr>
                <a:t>F, D, X</a:t>
              </a:r>
              <a:r>
                <a:rPr lang="mr-IN" sz="2000" b="1" dirty="0">
                  <a:latin typeface="Segoe UI" charset="0"/>
                  <a:ea typeface="Segoe UI" charset="0"/>
                  <a:cs typeface="Segoe UI" charset="0"/>
                </a:rPr>
                <a:t>…</a:t>
              </a:r>
              <a:endParaRPr lang="en-US" sz="2000" b="1" dirty="0">
                <a:latin typeface="Segoe UI" charset="0"/>
                <a:ea typeface="Segoe UI" charset="0"/>
                <a:cs typeface="Segoe UI" charset="0"/>
              </a:endParaRPr>
            </a:p>
          </p:txBody>
        </p:sp>
      </p:grpSp>
      <p:grpSp>
        <p:nvGrpSpPr>
          <p:cNvPr id="17" name="Group 16"/>
          <p:cNvGrpSpPr/>
          <p:nvPr/>
        </p:nvGrpSpPr>
        <p:grpSpPr>
          <a:xfrm>
            <a:off x="3233919" y="3144268"/>
            <a:ext cx="2252018" cy="732054"/>
            <a:chOff x="3497865" y="3619500"/>
            <a:chExt cx="2252018" cy="732054"/>
          </a:xfrm>
        </p:grpSpPr>
        <p:cxnSp>
          <p:nvCxnSpPr>
            <p:cNvPr id="18" name="Straight Arrow Connector 17"/>
            <p:cNvCxnSpPr/>
            <p:nvPr/>
          </p:nvCxnSpPr>
          <p:spPr>
            <a:xfrm flipV="1">
              <a:off x="4614229" y="3619500"/>
              <a:ext cx="0" cy="361292"/>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497865" y="3951444"/>
              <a:ext cx="2252018" cy="400110"/>
            </a:xfrm>
            <a:prstGeom prst="rect">
              <a:avLst/>
            </a:prstGeom>
            <a:noFill/>
          </p:spPr>
          <p:txBody>
            <a:bodyPr wrap="square" rtlCol="0">
              <a:spAutoFit/>
            </a:bodyPr>
            <a:lstStyle/>
            <a:p>
              <a:pPr algn="ctr"/>
              <a:r>
                <a:rPr lang="en-US" sz="2000" b="1" dirty="0">
                  <a:latin typeface="Segoe UI" charset="0"/>
                  <a:ea typeface="Segoe UI" charset="0"/>
                  <a:cs typeface="Segoe UI" charset="0"/>
                </a:rPr>
                <a:t>W:</a:t>
              </a:r>
              <a:r>
                <a:rPr lang="en-US" sz="2000" dirty="0">
                  <a:latin typeface="Segoe UI" charset="0"/>
                  <a:ea typeface="Segoe UI" charset="0"/>
                  <a:cs typeface="Segoe UI" charset="0"/>
                </a:rPr>
                <a:t> store sum in t0</a:t>
              </a:r>
            </a:p>
          </p:txBody>
        </p:sp>
      </p:grpSp>
      <p:grpSp>
        <p:nvGrpSpPr>
          <p:cNvPr id="20" name="Group 19"/>
          <p:cNvGrpSpPr/>
          <p:nvPr/>
        </p:nvGrpSpPr>
        <p:grpSpPr>
          <a:xfrm>
            <a:off x="7107716" y="3144268"/>
            <a:ext cx="1883884" cy="1039830"/>
            <a:chOff x="7328512" y="3619500"/>
            <a:chExt cx="1883884" cy="1039830"/>
          </a:xfrm>
        </p:grpSpPr>
        <p:cxnSp>
          <p:nvCxnSpPr>
            <p:cNvPr id="21" name="Straight Arrow Connector 20"/>
            <p:cNvCxnSpPr/>
            <p:nvPr/>
          </p:nvCxnSpPr>
          <p:spPr>
            <a:xfrm flipV="1">
              <a:off x="8260809" y="3619500"/>
              <a:ext cx="0" cy="361292"/>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328512" y="3951444"/>
              <a:ext cx="1883884" cy="707886"/>
            </a:xfrm>
            <a:prstGeom prst="rect">
              <a:avLst/>
            </a:prstGeom>
            <a:noFill/>
          </p:spPr>
          <p:txBody>
            <a:bodyPr wrap="square" rtlCol="0">
              <a:spAutoFit/>
            </a:bodyPr>
            <a:lstStyle/>
            <a:p>
              <a:pPr algn="ctr"/>
              <a:r>
                <a:rPr lang="en-US" sz="2000" b="1" dirty="0">
                  <a:latin typeface="Segoe UI" charset="0"/>
                  <a:ea typeface="Segoe UI" charset="0"/>
                  <a:cs typeface="Segoe UI" charset="0"/>
                </a:rPr>
                <a:t>M:</a:t>
              </a:r>
              <a:r>
                <a:rPr lang="en-US" sz="2000" dirty="0">
                  <a:latin typeface="Segoe UI" charset="0"/>
                  <a:ea typeface="Segoe UI" charset="0"/>
                  <a:cs typeface="Segoe UI" charset="0"/>
                </a:rPr>
                <a:t> store value in memory</a:t>
              </a:r>
            </a:p>
          </p:txBody>
        </p:sp>
      </p:grpSp>
      <p:grpSp>
        <p:nvGrpSpPr>
          <p:cNvPr id="23" name="Group 22"/>
          <p:cNvGrpSpPr/>
          <p:nvPr/>
        </p:nvGrpSpPr>
        <p:grpSpPr>
          <a:xfrm>
            <a:off x="791836" y="3296670"/>
            <a:ext cx="3368868" cy="761400"/>
            <a:chOff x="634067" y="1441079"/>
            <a:chExt cx="3589365" cy="761400"/>
          </a:xfrm>
        </p:grpSpPr>
        <p:sp>
          <p:nvSpPr>
            <p:cNvPr id="24" name="Left Brace 23"/>
            <p:cNvSpPr/>
            <p:nvPr/>
          </p:nvSpPr>
          <p:spPr>
            <a:xfrm rot="16200000">
              <a:off x="2248105" y="-172959"/>
              <a:ext cx="361290" cy="3589365"/>
            </a:xfrm>
            <a:prstGeom prst="leftBrace">
              <a:avLst>
                <a:gd name="adj1" fmla="val 49899"/>
                <a:gd name="adj2" fmla="val 50000"/>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Segoe UI" charset="0"/>
                <a:ea typeface="Segoe UI" charset="0"/>
                <a:cs typeface="Segoe UI" charset="0"/>
              </a:endParaRPr>
            </a:p>
          </p:txBody>
        </p:sp>
        <p:sp>
          <p:nvSpPr>
            <p:cNvPr id="25" name="TextBox 24"/>
            <p:cNvSpPr txBox="1"/>
            <p:nvPr/>
          </p:nvSpPr>
          <p:spPr>
            <a:xfrm>
              <a:off x="1494852" y="1802369"/>
              <a:ext cx="1867798" cy="400110"/>
            </a:xfrm>
            <a:prstGeom prst="rect">
              <a:avLst/>
            </a:prstGeom>
            <a:noFill/>
          </p:spPr>
          <p:txBody>
            <a:bodyPr wrap="square" rtlCol="0">
              <a:spAutoFit/>
            </a:bodyPr>
            <a:lstStyle/>
            <a:p>
              <a:pPr algn="ctr"/>
              <a:r>
                <a:rPr lang="en-US" sz="2000" dirty="0">
                  <a:latin typeface="Segoe UI" charset="0"/>
                  <a:ea typeface="Segoe UI" charset="0"/>
                  <a:cs typeface="Segoe UI" charset="0"/>
                </a:rPr>
                <a:t>do </a:t>
              </a:r>
              <a:r>
                <a:rPr lang="en-US" sz="2000" b="1" dirty="0">
                  <a:latin typeface="Segoe UI" charset="0"/>
                  <a:ea typeface="Segoe UI" charset="0"/>
                  <a:cs typeface="Segoe UI" charset="0"/>
                </a:rPr>
                <a:t>F, D, X</a:t>
              </a:r>
              <a:r>
                <a:rPr lang="mr-IN" sz="2000" b="1" dirty="0">
                  <a:latin typeface="Segoe UI" charset="0"/>
                  <a:ea typeface="Segoe UI" charset="0"/>
                  <a:cs typeface="Segoe UI" charset="0"/>
                </a:rPr>
                <a:t>…</a:t>
              </a:r>
              <a:endParaRPr lang="en-US" sz="2000" b="1" dirty="0">
                <a:latin typeface="Segoe UI" charset="0"/>
                <a:ea typeface="Segoe UI" charset="0"/>
                <a:cs typeface="Segoe UI" charset="0"/>
              </a:endParaRPr>
            </a:p>
          </p:txBody>
        </p:sp>
      </p:grpSp>
      <p:sp>
        <p:nvSpPr>
          <p:cNvPr id="26" name="TextBox 25"/>
          <p:cNvSpPr txBox="1"/>
          <p:nvPr/>
        </p:nvSpPr>
        <p:spPr>
          <a:xfrm>
            <a:off x="791837" y="4323642"/>
            <a:ext cx="7116892" cy="430887"/>
          </a:xfrm>
          <a:prstGeom prst="rect">
            <a:avLst/>
          </a:prstGeom>
          <a:noFill/>
        </p:spPr>
        <p:txBody>
          <a:bodyPr wrap="square" rtlCol="0">
            <a:spAutoFit/>
          </a:bodyPr>
          <a:lstStyle/>
          <a:p>
            <a:pPr algn="ctr"/>
            <a:r>
              <a:rPr lang="en-US" sz="2200" dirty="0">
                <a:solidFill>
                  <a:srgbClr val="FF0000"/>
                </a:solidFill>
              </a:rPr>
              <a:t>each instruction </a:t>
            </a:r>
            <a:r>
              <a:rPr lang="en-US" sz="2200" b="1" dirty="0">
                <a:solidFill>
                  <a:srgbClr val="FF0000"/>
                </a:solidFill>
              </a:rPr>
              <a:t>ends </a:t>
            </a:r>
            <a:r>
              <a:rPr lang="en-US" sz="2200" dirty="0">
                <a:solidFill>
                  <a:srgbClr val="FF0000"/>
                </a:solidFill>
              </a:rPr>
              <a:t>on the</a:t>
            </a:r>
            <a:r>
              <a:rPr lang="en-US" sz="2200" b="1" dirty="0">
                <a:solidFill>
                  <a:srgbClr val="FF0000"/>
                </a:solidFill>
              </a:rPr>
              <a:t> rising edge of the clock.</a:t>
            </a:r>
          </a:p>
        </p:txBody>
      </p:sp>
      <p:sp>
        <p:nvSpPr>
          <p:cNvPr id="27" name="TextBox 26"/>
          <p:cNvSpPr txBox="1"/>
          <p:nvPr/>
        </p:nvSpPr>
        <p:spPr>
          <a:xfrm>
            <a:off x="1314220" y="4740186"/>
            <a:ext cx="6667959" cy="369332"/>
          </a:xfrm>
          <a:prstGeom prst="rect">
            <a:avLst/>
          </a:prstGeom>
          <a:noFill/>
        </p:spPr>
        <p:txBody>
          <a:bodyPr wrap="square" rtlCol="0">
            <a:spAutoFit/>
          </a:bodyPr>
          <a:lstStyle/>
          <a:p>
            <a:pPr algn="ctr"/>
            <a:r>
              <a:rPr lang="en-US" sz="1800" dirty="0"/>
              <a:t>(that's when the registers/memory store the computed values.)</a:t>
            </a:r>
            <a:endParaRPr lang="en-US" sz="1800" b="1" dirty="0"/>
          </a:p>
        </p:txBody>
      </p:sp>
    </p:spTree>
    <p:extLst>
      <p:ext uri="{BB962C8B-B14F-4D97-AF65-F5344CB8AC3E}">
        <p14:creationId xmlns:p14="http://schemas.microsoft.com/office/powerpoint/2010/main" val="8493718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6" grpId="0"/>
      <p:bldP spid="27" grpId="0"/>
    </p:bldLst>
  </p:timing>
</p:sld>
</file>

<file path=ppt/theme/theme1.xml><?xml version="1.0" encoding="utf-8"?>
<a:theme xmlns:a="http://schemas.openxmlformats.org/drawingml/2006/main" name="1_02 - C - Basics">
  <a:themeElements>
    <a:clrScheme name="Custom 2">
      <a:dk1>
        <a:srgbClr val="000000"/>
      </a:dk1>
      <a:lt1>
        <a:srgbClr val="FFFFFF"/>
      </a:lt1>
      <a:dk2>
        <a:srgbClr val="3B481E"/>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Segoe WP Semibold"/>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lides_fall_2017" id="{93D034CE-FEB5-4D4D-96F7-6B7F8A5EB99A}" vid="{194AE869-5029-ED49-81EA-C574BDDBE67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45698</TotalTime>
  <Words>2120</Words>
  <Application>Microsoft Macintosh PowerPoint</Application>
  <PresentationFormat>On-screen Show (16:10)</PresentationFormat>
  <Paragraphs>548</Paragraphs>
  <Slides>25</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Calibri</vt:lpstr>
      <vt:lpstr>Consolas</vt:lpstr>
      <vt:lpstr>Courier New</vt:lpstr>
      <vt:lpstr>Segoe UI</vt:lpstr>
      <vt:lpstr>Segoe WP Semibold</vt:lpstr>
      <vt:lpstr>Trebuchet MS</vt:lpstr>
      <vt:lpstr>Wingdings</vt:lpstr>
      <vt:lpstr>1_02 - C - Basics</vt:lpstr>
      <vt:lpstr>The Control</vt:lpstr>
      <vt:lpstr>Class announcements</vt:lpstr>
      <vt:lpstr>The Control</vt:lpstr>
      <vt:lpstr>Controlling the datapath</vt:lpstr>
      <vt:lpstr>Feeling nervous</vt:lpstr>
      <vt:lpstr>Instruction Execution</vt:lpstr>
      <vt:lpstr>The real phases of instruction execution</vt:lpstr>
      <vt:lpstr>Which parts do what</vt:lpstr>
      <vt:lpstr>Single-cycle machine control</vt:lpstr>
      <vt:lpstr>That's fine for Harvard architectures…</vt:lpstr>
      <vt:lpstr>Multi-cycle machine control</vt:lpstr>
      <vt:lpstr>Single-cycle Control</vt:lpstr>
      <vt:lpstr>The control hardware</vt:lpstr>
      <vt:lpstr>The steps</vt:lpstr>
      <vt:lpstr>Pull 'n' peel</vt:lpstr>
      <vt:lpstr>No, really, it's fine, don't worry about it</vt:lpstr>
      <vt:lpstr>From opcode to control signals</vt:lpstr>
      <vt:lpstr>First: identifying which instruction we're looking at</vt:lpstr>
      <vt:lpstr>The logic of a control signal</vt:lpstr>
      <vt:lpstr>&lt;the sound a seal makes&gt;</vt:lpstr>
      <vt:lpstr>Multi-bit control signals</vt:lpstr>
      <vt:lpstr>Priority Encoders</vt:lpstr>
      <vt:lpstr>Multi-bit control signals</vt:lpstr>
      <vt:lpstr>The overall “shape” of control</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Computer Organization and Assembly!</dc:title>
  <dc:creator>Billingsley, Jarrett F</dc:creator>
  <cp:lastModifiedBy>Billingsley, Jarrett F</cp:lastModifiedBy>
  <cp:revision>914</cp:revision>
  <cp:lastPrinted>2017-11-30T18:14:43Z</cp:lastPrinted>
  <dcterms:created xsi:type="dcterms:W3CDTF">2017-08-16T23:52:35Z</dcterms:created>
  <dcterms:modified xsi:type="dcterms:W3CDTF">2024-04-02T20:49:51Z</dcterms:modified>
</cp:coreProperties>
</file>